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4" r:id="rId10"/>
    <p:sldId id="271" r:id="rId11"/>
    <p:sldId id="267" r:id="rId12"/>
    <p:sldId id="268" r:id="rId13"/>
    <p:sldId id="272" r:id="rId14"/>
    <p:sldId id="273" r:id="rId15"/>
    <p:sldId id="270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40214-CBEB-4472-9B1F-5D843F61B6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47BC9-53BE-46CB-A588-39CC150FB12C}">
      <dgm:prSet phldrT="[Text]"/>
      <dgm:spPr/>
      <dgm:t>
        <a:bodyPr/>
        <a:lstStyle/>
        <a:p>
          <a:r>
            <a:rPr lang="en-US" dirty="0" smtClean="0"/>
            <a:t>Railroad Use</a:t>
          </a:r>
          <a:endParaRPr lang="en-US" dirty="0"/>
        </a:p>
      </dgm:t>
    </dgm:pt>
    <dgm:pt modelId="{CA42D77D-847E-40E0-94A2-CF6C16B02790}" type="parTrans" cxnId="{E01B0EF8-C9A3-487E-BFDF-770FE3446CD5}">
      <dgm:prSet/>
      <dgm:spPr/>
      <dgm:t>
        <a:bodyPr/>
        <a:lstStyle/>
        <a:p>
          <a:endParaRPr lang="en-US"/>
        </a:p>
      </dgm:t>
    </dgm:pt>
    <dgm:pt modelId="{949B2324-B9B4-41FE-A210-1911EB83F8E3}" type="sibTrans" cxnId="{E01B0EF8-C9A3-487E-BFDF-770FE3446CD5}">
      <dgm:prSet/>
      <dgm:spPr/>
      <dgm:t>
        <a:bodyPr/>
        <a:lstStyle/>
        <a:p>
          <a:endParaRPr lang="en-US"/>
        </a:p>
      </dgm:t>
    </dgm:pt>
    <dgm:pt modelId="{D607B812-D908-48B5-BE72-5D0DA74934C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FCF50F-1CCD-4C68-B016-4AB73FE851B6}" type="parTrans" cxnId="{A65D93DE-7019-4670-BA0D-4FD6E93CC89C}">
      <dgm:prSet/>
      <dgm:spPr/>
      <dgm:t>
        <a:bodyPr/>
        <a:lstStyle/>
        <a:p>
          <a:endParaRPr lang="en-US"/>
        </a:p>
      </dgm:t>
    </dgm:pt>
    <dgm:pt modelId="{AF36B233-5A67-4772-B8E5-D3CDA6D05BF3}" type="sibTrans" cxnId="{A65D93DE-7019-4670-BA0D-4FD6E93CC89C}">
      <dgm:prSet/>
      <dgm:spPr/>
      <dgm:t>
        <a:bodyPr/>
        <a:lstStyle/>
        <a:p>
          <a:endParaRPr lang="en-US"/>
        </a:p>
      </dgm:t>
    </dgm:pt>
    <dgm:pt modelId="{A32039D6-6E41-4CF4-B045-0704D4912FD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0E581D-D97D-4E4B-B548-83A2396774E6}" type="parTrans" cxnId="{77BBF95D-20EF-4DD1-87E3-3307158F1399}">
      <dgm:prSet/>
      <dgm:spPr/>
      <dgm:t>
        <a:bodyPr/>
        <a:lstStyle/>
        <a:p>
          <a:endParaRPr lang="en-US"/>
        </a:p>
      </dgm:t>
    </dgm:pt>
    <dgm:pt modelId="{6B452E1E-4EA7-40E7-B78C-219F51370E21}" type="sibTrans" cxnId="{77BBF95D-20EF-4DD1-87E3-3307158F1399}">
      <dgm:prSet/>
      <dgm:spPr/>
      <dgm:t>
        <a:bodyPr/>
        <a:lstStyle/>
        <a:p>
          <a:endParaRPr lang="en-US"/>
        </a:p>
      </dgm:t>
    </dgm:pt>
    <dgm:pt modelId="{C6BB8ADD-A57C-4DEB-8B92-9D282937594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dirty="0" smtClean="0"/>
            <a:t>.</a:t>
          </a:r>
          <a:endParaRPr lang="en-US" sz="3200" dirty="0"/>
        </a:p>
      </dgm:t>
    </dgm:pt>
    <dgm:pt modelId="{EEFEAF8E-1202-48AC-A897-7ABAEA97A920}" type="parTrans" cxnId="{6780C5F7-2FBD-408A-9B8B-67F261C1BB9B}">
      <dgm:prSet/>
      <dgm:spPr/>
      <dgm:t>
        <a:bodyPr/>
        <a:lstStyle/>
        <a:p>
          <a:endParaRPr lang="en-US"/>
        </a:p>
      </dgm:t>
    </dgm:pt>
    <dgm:pt modelId="{EAF09F35-575C-4960-9B6B-75FD53E57AD0}" type="sibTrans" cxnId="{6780C5F7-2FBD-408A-9B8B-67F261C1BB9B}">
      <dgm:prSet/>
      <dgm:spPr/>
      <dgm:t>
        <a:bodyPr/>
        <a:lstStyle/>
        <a:p>
          <a:endParaRPr lang="en-US"/>
        </a:p>
      </dgm:t>
    </dgm:pt>
    <dgm:pt modelId="{B3A6ADE0-8F6B-4FBE-B304-E6FFFFF8B898}" type="pres">
      <dgm:prSet presAssocID="{A2840214-CBEB-4472-9B1F-5D843F61B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77E78-1DA0-4780-8922-6141E03C531C}" type="pres">
      <dgm:prSet presAssocID="{1BE47BC9-53BE-46CB-A588-39CC150FB12C}" presName="roof" presStyleLbl="dkBgShp" presStyleIdx="0" presStyleCnt="2"/>
      <dgm:spPr/>
      <dgm:t>
        <a:bodyPr/>
        <a:lstStyle/>
        <a:p>
          <a:endParaRPr lang="en-US"/>
        </a:p>
      </dgm:t>
    </dgm:pt>
    <dgm:pt modelId="{587B98FD-E24C-4B83-BAC0-7877103F6BC0}" type="pres">
      <dgm:prSet presAssocID="{1BE47BC9-53BE-46CB-A588-39CC150FB12C}" presName="pillars" presStyleCnt="0"/>
      <dgm:spPr/>
    </dgm:pt>
    <dgm:pt modelId="{54A089E3-B522-489E-95A6-CCE12F7BBE60}" type="pres">
      <dgm:prSet presAssocID="{1BE47BC9-53BE-46CB-A588-39CC150FB12C}" presName="pillar1" presStyleLbl="node1" presStyleIdx="0" presStyleCnt="3" custLinFactNeighborY="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4E86-7965-407A-9458-5640CDCB9159}" type="pres">
      <dgm:prSet presAssocID="{A32039D6-6E41-4CF4-B045-0704D4912FD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6EF6-7A7C-461A-82CE-7746DBC40B51}" type="pres">
      <dgm:prSet presAssocID="{C6BB8ADD-A57C-4DEB-8B92-9D282937594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3E8B-8299-46D6-B5B6-B3E42D1629D6}" type="pres">
      <dgm:prSet presAssocID="{1BE47BC9-53BE-46CB-A588-39CC150FB12C}" presName="base" presStyleLbl="dkBgShp" presStyleIdx="1" presStyleCnt="2"/>
      <dgm:spPr/>
    </dgm:pt>
  </dgm:ptLst>
  <dgm:cxnLst>
    <dgm:cxn modelId="{1C11CD63-3492-474A-9999-2D63CC5A5F9E}" type="presOf" srcId="{D607B812-D908-48B5-BE72-5D0DA74934CC}" destId="{54A089E3-B522-489E-95A6-CCE12F7BBE60}" srcOrd="0" destOrd="0" presId="urn:microsoft.com/office/officeart/2005/8/layout/hList3"/>
    <dgm:cxn modelId="{1CC9F73F-0668-4369-9F1B-729020F103DF}" type="presOf" srcId="{C6BB8ADD-A57C-4DEB-8B92-9D282937594E}" destId="{17D36EF6-7A7C-461A-82CE-7746DBC40B51}" srcOrd="0" destOrd="0" presId="urn:microsoft.com/office/officeart/2005/8/layout/hList3"/>
    <dgm:cxn modelId="{ABED369C-7CCF-4366-8EFB-5FE201466FA8}" type="presOf" srcId="{A32039D6-6E41-4CF4-B045-0704D4912FDD}" destId="{37064E86-7965-407A-9458-5640CDCB9159}" srcOrd="0" destOrd="0" presId="urn:microsoft.com/office/officeart/2005/8/layout/hList3"/>
    <dgm:cxn modelId="{7206C2AF-C0F2-4BC6-9C58-B79D44188247}" type="presOf" srcId="{1BE47BC9-53BE-46CB-A588-39CC150FB12C}" destId="{16B77E78-1DA0-4780-8922-6141E03C531C}" srcOrd="0" destOrd="0" presId="urn:microsoft.com/office/officeart/2005/8/layout/hList3"/>
    <dgm:cxn modelId="{77BBF95D-20EF-4DD1-87E3-3307158F1399}" srcId="{1BE47BC9-53BE-46CB-A588-39CC150FB12C}" destId="{A32039D6-6E41-4CF4-B045-0704D4912FDD}" srcOrd="1" destOrd="0" parTransId="{200E581D-D97D-4E4B-B548-83A2396774E6}" sibTransId="{6B452E1E-4EA7-40E7-B78C-219F51370E21}"/>
    <dgm:cxn modelId="{965DEABB-A635-45B3-BDD4-C0B1FF291FE7}" type="presOf" srcId="{A2840214-CBEB-4472-9B1F-5D843F61B64B}" destId="{B3A6ADE0-8F6B-4FBE-B304-E6FFFFF8B898}" srcOrd="0" destOrd="0" presId="urn:microsoft.com/office/officeart/2005/8/layout/hList3"/>
    <dgm:cxn modelId="{E01B0EF8-C9A3-487E-BFDF-770FE3446CD5}" srcId="{A2840214-CBEB-4472-9B1F-5D843F61B64B}" destId="{1BE47BC9-53BE-46CB-A588-39CC150FB12C}" srcOrd="0" destOrd="0" parTransId="{CA42D77D-847E-40E0-94A2-CF6C16B02790}" sibTransId="{949B2324-B9B4-41FE-A210-1911EB83F8E3}"/>
    <dgm:cxn modelId="{6780C5F7-2FBD-408A-9B8B-67F261C1BB9B}" srcId="{1BE47BC9-53BE-46CB-A588-39CC150FB12C}" destId="{C6BB8ADD-A57C-4DEB-8B92-9D282937594E}" srcOrd="2" destOrd="0" parTransId="{EEFEAF8E-1202-48AC-A897-7ABAEA97A920}" sibTransId="{EAF09F35-575C-4960-9B6B-75FD53E57AD0}"/>
    <dgm:cxn modelId="{A65D93DE-7019-4670-BA0D-4FD6E93CC89C}" srcId="{1BE47BC9-53BE-46CB-A588-39CC150FB12C}" destId="{D607B812-D908-48B5-BE72-5D0DA74934CC}" srcOrd="0" destOrd="0" parTransId="{68FCF50F-1CCD-4C68-B016-4AB73FE851B6}" sibTransId="{AF36B233-5A67-4772-B8E5-D3CDA6D05BF3}"/>
    <dgm:cxn modelId="{468BB797-517A-47D4-8363-E2EC86CB3203}" type="presParOf" srcId="{B3A6ADE0-8F6B-4FBE-B304-E6FFFFF8B898}" destId="{16B77E78-1DA0-4780-8922-6141E03C531C}" srcOrd="0" destOrd="0" presId="urn:microsoft.com/office/officeart/2005/8/layout/hList3"/>
    <dgm:cxn modelId="{FE584A15-CC1A-425F-99C5-DEFEA4482A7D}" type="presParOf" srcId="{B3A6ADE0-8F6B-4FBE-B304-E6FFFFF8B898}" destId="{587B98FD-E24C-4B83-BAC0-7877103F6BC0}" srcOrd="1" destOrd="0" presId="urn:microsoft.com/office/officeart/2005/8/layout/hList3"/>
    <dgm:cxn modelId="{5B2D6427-1A37-4A3D-A579-F205DB0321B5}" type="presParOf" srcId="{587B98FD-E24C-4B83-BAC0-7877103F6BC0}" destId="{54A089E3-B522-489E-95A6-CCE12F7BBE60}" srcOrd="0" destOrd="0" presId="urn:microsoft.com/office/officeart/2005/8/layout/hList3"/>
    <dgm:cxn modelId="{46582758-0F0B-4469-8139-FB4F81BE1648}" type="presParOf" srcId="{587B98FD-E24C-4B83-BAC0-7877103F6BC0}" destId="{37064E86-7965-407A-9458-5640CDCB9159}" srcOrd="1" destOrd="0" presId="urn:microsoft.com/office/officeart/2005/8/layout/hList3"/>
    <dgm:cxn modelId="{16F49443-FC8A-43DD-8872-625797A262EA}" type="presParOf" srcId="{587B98FD-E24C-4B83-BAC0-7877103F6BC0}" destId="{17D36EF6-7A7C-461A-82CE-7746DBC40B51}" srcOrd="2" destOrd="0" presId="urn:microsoft.com/office/officeart/2005/8/layout/hList3"/>
    <dgm:cxn modelId="{40D2E95C-7E05-4D65-A2BD-733183EEFF87}" type="presParOf" srcId="{B3A6ADE0-8F6B-4FBE-B304-E6FFFFF8B898}" destId="{05AA3E8B-8299-46D6-B5B6-B3E42D1629D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CD91F-9B42-43C9-91A4-4879860D68C8}" type="doc">
      <dgm:prSet loTypeId="urn:microsoft.com/office/officeart/2005/8/layout/vList5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018B050-0D04-4D7B-B0F1-D3E46A5B4F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/>
            <a:t>Cornelius </a:t>
          </a:r>
          <a:r>
            <a:rPr lang="en-US" sz="3200" dirty="0" err="1" smtClean="0"/>
            <a:t>Vanderbuilt</a:t>
          </a:r>
          <a:endParaRPr lang="en-US" sz="3200" dirty="0" smtClean="0"/>
        </a:p>
      </dgm:t>
    </dgm:pt>
    <dgm:pt modelId="{EB9CA519-A77D-49CE-8FD6-37ED48D6A2BE}" type="parTrans" cxnId="{ED0C4AF5-7A7D-4A52-8EA7-8267E33129EC}">
      <dgm:prSet/>
      <dgm:spPr/>
      <dgm:t>
        <a:bodyPr/>
        <a:lstStyle/>
        <a:p>
          <a:endParaRPr lang="en-US"/>
        </a:p>
      </dgm:t>
    </dgm:pt>
    <dgm:pt modelId="{D67A2273-3635-444B-933B-D22B11F06E85}" type="sibTrans" cxnId="{ED0C4AF5-7A7D-4A52-8EA7-8267E33129EC}">
      <dgm:prSet/>
      <dgm:spPr/>
      <dgm:t>
        <a:bodyPr/>
        <a:lstStyle/>
        <a:p>
          <a:endParaRPr lang="en-US"/>
        </a:p>
      </dgm:t>
    </dgm:pt>
    <dgm:pt modelId="{5085EE32-C7F5-43BB-848D-EC7BE3C94F23}">
      <dgm:prSet phldrT="[Text]"/>
      <dgm:spPr/>
      <dgm:t>
        <a:bodyPr/>
        <a:lstStyle/>
        <a:p>
          <a:r>
            <a:rPr lang="en-US" dirty="0" smtClean="0"/>
            <a:t>Bought several railroad companies and railroad tracks</a:t>
          </a:r>
          <a:endParaRPr lang="en-US" dirty="0"/>
        </a:p>
      </dgm:t>
    </dgm:pt>
    <dgm:pt modelId="{B41E69D1-94DB-4CBA-B4D0-AA9DC8F7576B}" type="parTrans" cxnId="{1595333A-B629-436B-AEE5-32D955DC5C80}">
      <dgm:prSet/>
      <dgm:spPr/>
      <dgm:t>
        <a:bodyPr/>
        <a:lstStyle/>
        <a:p>
          <a:endParaRPr lang="en-US"/>
        </a:p>
      </dgm:t>
    </dgm:pt>
    <dgm:pt modelId="{6F485981-4593-491A-A286-4BFF760ACE56}" type="sibTrans" cxnId="{1595333A-B629-436B-AEE5-32D955DC5C80}">
      <dgm:prSet/>
      <dgm:spPr/>
      <dgm:t>
        <a:bodyPr/>
        <a:lstStyle/>
        <a:p>
          <a:endParaRPr lang="en-US"/>
        </a:p>
      </dgm:t>
    </dgm:pt>
    <dgm:pt modelId="{D1FC340D-3DB5-4609-BC7A-693B85F1447C}">
      <dgm:prSet phldrT="[Text]" custT="1"/>
      <dgm:spPr/>
      <dgm:t>
        <a:bodyPr/>
        <a:lstStyle/>
        <a:p>
          <a:r>
            <a:rPr lang="en-US" sz="3200" dirty="0" smtClean="0"/>
            <a:t>George Westinghouse</a:t>
          </a:r>
          <a:endParaRPr lang="en-US" sz="3200" dirty="0"/>
        </a:p>
      </dgm:t>
    </dgm:pt>
    <dgm:pt modelId="{70321E50-4A68-4E9A-881E-534B886C75E4}" type="parTrans" cxnId="{2601BDA0-B9A2-444A-8956-F79518009DB5}">
      <dgm:prSet/>
      <dgm:spPr/>
      <dgm:t>
        <a:bodyPr/>
        <a:lstStyle/>
        <a:p>
          <a:endParaRPr lang="en-US"/>
        </a:p>
      </dgm:t>
    </dgm:pt>
    <dgm:pt modelId="{6A60CCF8-8F59-4408-84FD-3D34F9843E70}" type="sibTrans" cxnId="{2601BDA0-B9A2-444A-8956-F79518009DB5}">
      <dgm:prSet/>
      <dgm:spPr/>
      <dgm:t>
        <a:bodyPr/>
        <a:lstStyle/>
        <a:p>
          <a:endParaRPr lang="en-US"/>
        </a:p>
      </dgm:t>
    </dgm:pt>
    <dgm:pt modelId="{5E7BDF02-C70D-4A1B-9787-6AFB924BB027}">
      <dgm:prSet phldrT="[Text]"/>
      <dgm:spPr/>
      <dgm:t>
        <a:bodyPr/>
        <a:lstStyle/>
        <a:p>
          <a:r>
            <a:rPr lang="en-US" dirty="0" smtClean="0"/>
            <a:t>Invented the air break, allowing trains to stop much faster</a:t>
          </a:r>
          <a:endParaRPr lang="en-US" dirty="0"/>
        </a:p>
      </dgm:t>
    </dgm:pt>
    <dgm:pt modelId="{0F6076C4-48AF-4B2D-B1D1-9C542D753F1F}" type="parTrans" cxnId="{5BCA8A20-14A1-447C-9877-B22583CD2A2D}">
      <dgm:prSet/>
      <dgm:spPr/>
      <dgm:t>
        <a:bodyPr/>
        <a:lstStyle/>
        <a:p>
          <a:endParaRPr lang="en-US"/>
        </a:p>
      </dgm:t>
    </dgm:pt>
    <dgm:pt modelId="{19A3A700-95E1-4170-9221-C82B07957022}" type="sibTrans" cxnId="{5BCA8A20-14A1-447C-9877-B22583CD2A2D}">
      <dgm:prSet/>
      <dgm:spPr/>
      <dgm:t>
        <a:bodyPr/>
        <a:lstStyle/>
        <a:p>
          <a:endParaRPr lang="en-US"/>
        </a:p>
      </dgm:t>
    </dgm:pt>
    <dgm:pt modelId="{AB40627B-D3B3-40E6-A166-0092FFE958BE}">
      <dgm:prSet phldrT="[Text]" custT="1"/>
      <dgm:spPr/>
      <dgm:t>
        <a:bodyPr/>
        <a:lstStyle/>
        <a:p>
          <a:r>
            <a:rPr lang="en-US" sz="3200" dirty="0" smtClean="0"/>
            <a:t>Eli </a:t>
          </a:r>
          <a:r>
            <a:rPr lang="en-US" sz="3200" dirty="0" err="1" smtClean="0"/>
            <a:t>Janney</a:t>
          </a:r>
          <a:endParaRPr lang="en-US" sz="3200" dirty="0"/>
        </a:p>
      </dgm:t>
    </dgm:pt>
    <dgm:pt modelId="{DF54C6F9-01B6-47C5-B5DC-B6905796C4AC}" type="parTrans" cxnId="{A377B54A-0B1B-40BA-8B92-914F78983746}">
      <dgm:prSet/>
      <dgm:spPr/>
      <dgm:t>
        <a:bodyPr/>
        <a:lstStyle/>
        <a:p>
          <a:endParaRPr lang="en-US"/>
        </a:p>
      </dgm:t>
    </dgm:pt>
    <dgm:pt modelId="{AE08D027-1A25-4990-A224-757B3ABE53A7}" type="sibTrans" cxnId="{A377B54A-0B1B-40BA-8B92-914F78983746}">
      <dgm:prSet/>
      <dgm:spPr/>
      <dgm:t>
        <a:bodyPr/>
        <a:lstStyle/>
        <a:p>
          <a:endParaRPr lang="en-US"/>
        </a:p>
      </dgm:t>
    </dgm:pt>
    <dgm:pt modelId="{4C1A9246-1CC7-4D33-B9F9-3E4C5FB7E2E7}">
      <dgm:prSet phldrT="[Text]"/>
      <dgm:spPr/>
      <dgm:t>
        <a:bodyPr/>
        <a:lstStyle/>
        <a:p>
          <a:r>
            <a:rPr lang="en-US" dirty="0" smtClean="0"/>
            <a:t>Invented the coupler, allowing trains cars to connect to one another</a:t>
          </a:r>
          <a:endParaRPr lang="en-US" dirty="0"/>
        </a:p>
      </dgm:t>
    </dgm:pt>
    <dgm:pt modelId="{7EA4F665-DB99-4A15-A4F8-06ABC67D649F}" type="parTrans" cxnId="{57F446E9-190E-42BE-BACF-0C894513C701}">
      <dgm:prSet/>
      <dgm:spPr/>
      <dgm:t>
        <a:bodyPr/>
        <a:lstStyle/>
        <a:p>
          <a:endParaRPr lang="en-US"/>
        </a:p>
      </dgm:t>
    </dgm:pt>
    <dgm:pt modelId="{A3B974E3-FDE4-46CC-857E-EDCF59B1E8DA}" type="sibTrans" cxnId="{57F446E9-190E-42BE-BACF-0C894513C701}">
      <dgm:prSet/>
      <dgm:spPr/>
      <dgm:t>
        <a:bodyPr/>
        <a:lstStyle/>
        <a:p>
          <a:endParaRPr lang="en-US"/>
        </a:p>
      </dgm:t>
    </dgm:pt>
    <dgm:pt modelId="{3B3DE13C-096C-4395-94E1-51055AB05D3C}" type="pres">
      <dgm:prSet presAssocID="{796CD91F-9B42-43C9-91A4-4879860D68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5AAAD-1990-4309-89FB-8DBD6BE8B9C0}" type="pres">
      <dgm:prSet presAssocID="{6018B050-0D04-4D7B-B0F1-D3E46A5B4F4E}" presName="linNode" presStyleCnt="0"/>
      <dgm:spPr/>
    </dgm:pt>
    <dgm:pt modelId="{C60B1000-68E1-45DE-8BDD-1E4238390F7E}" type="pres">
      <dgm:prSet presAssocID="{6018B050-0D04-4D7B-B0F1-D3E46A5B4F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FD96-E0F2-4CB0-9F4C-3D075AD3AD44}" type="pres">
      <dgm:prSet presAssocID="{6018B050-0D04-4D7B-B0F1-D3E46A5B4F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049A2-C0BF-4073-B058-70115336BE7A}" type="pres">
      <dgm:prSet presAssocID="{D67A2273-3635-444B-933B-D22B11F06E85}" presName="sp" presStyleCnt="0"/>
      <dgm:spPr/>
    </dgm:pt>
    <dgm:pt modelId="{ADD61B94-BACF-4AEA-8BD9-99EF8DA4C538}" type="pres">
      <dgm:prSet presAssocID="{D1FC340D-3DB5-4609-BC7A-693B85F1447C}" presName="linNode" presStyleCnt="0"/>
      <dgm:spPr/>
    </dgm:pt>
    <dgm:pt modelId="{2262DCB1-4671-48F2-BFAA-7765649A6717}" type="pres">
      <dgm:prSet presAssocID="{D1FC340D-3DB5-4609-BC7A-693B85F144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4FE7-A454-4F1A-9258-10D55544AE8E}" type="pres">
      <dgm:prSet presAssocID="{D1FC340D-3DB5-4609-BC7A-693B85F144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C668C-6619-4ADE-B9F8-55BFD4396176}" type="pres">
      <dgm:prSet presAssocID="{6A60CCF8-8F59-4408-84FD-3D34F9843E70}" presName="sp" presStyleCnt="0"/>
      <dgm:spPr/>
    </dgm:pt>
    <dgm:pt modelId="{1FFE46FD-D4BE-486C-B264-85F2F7CEDFCB}" type="pres">
      <dgm:prSet presAssocID="{AB40627B-D3B3-40E6-A166-0092FFE958BE}" presName="linNode" presStyleCnt="0"/>
      <dgm:spPr/>
    </dgm:pt>
    <dgm:pt modelId="{AAF1CF3C-8869-48F2-BD31-97B798D18B4B}" type="pres">
      <dgm:prSet presAssocID="{AB40627B-D3B3-40E6-A166-0092FFE958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94870-A263-4E90-BBBD-B6949F80C143}" type="pres">
      <dgm:prSet presAssocID="{AB40627B-D3B3-40E6-A166-0092FFE958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8560A-CFCD-4D79-80AA-4968C5EE1D76}" type="presOf" srcId="{796CD91F-9B42-43C9-91A4-4879860D68C8}" destId="{3B3DE13C-096C-4395-94E1-51055AB05D3C}" srcOrd="0" destOrd="0" presId="urn:microsoft.com/office/officeart/2005/8/layout/vList5"/>
    <dgm:cxn modelId="{A377B54A-0B1B-40BA-8B92-914F78983746}" srcId="{796CD91F-9B42-43C9-91A4-4879860D68C8}" destId="{AB40627B-D3B3-40E6-A166-0092FFE958BE}" srcOrd="2" destOrd="0" parTransId="{DF54C6F9-01B6-47C5-B5DC-B6905796C4AC}" sibTransId="{AE08D027-1A25-4990-A224-757B3ABE53A7}"/>
    <dgm:cxn modelId="{079A8535-6CB7-46D5-9D09-0314348348C9}" type="presOf" srcId="{AB40627B-D3B3-40E6-A166-0092FFE958BE}" destId="{AAF1CF3C-8869-48F2-BD31-97B798D18B4B}" srcOrd="0" destOrd="0" presId="urn:microsoft.com/office/officeart/2005/8/layout/vList5"/>
    <dgm:cxn modelId="{AFF09231-589D-42A1-B1D5-08288AA3118A}" type="presOf" srcId="{5085EE32-C7F5-43BB-848D-EC7BE3C94F23}" destId="{5973FD96-E0F2-4CB0-9F4C-3D075AD3AD44}" srcOrd="0" destOrd="0" presId="urn:microsoft.com/office/officeart/2005/8/layout/vList5"/>
    <dgm:cxn modelId="{5BCA8A20-14A1-447C-9877-B22583CD2A2D}" srcId="{D1FC340D-3DB5-4609-BC7A-693B85F1447C}" destId="{5E7BDF02-C70D-4A1B-9787-6AFB924BB027}" srcOrd="0" destOrd="0" parTransId="{0F6076C4-48AF-4B2D-B1D1-9C542D753F1F}" sibTransId="{19A3A700-95E1-4170-9221-C82B07957022}"/>
    <dgm:cxn modelId="{ED0C4AF5-7A7D-4A52-8EA7-8267E33129EC}" srcId="{796CD91F-9B42-43C9-91A4-4879860D68C8}" destId="{6018B050-0D04-4D7B-B0F1-D3E46A5B4F4E}" srcOrd="0" destOrd="0" parTransId="{EB9CA519-A77D-49CE-8FD6-37ED48D6A2BE}" sibTransId="{D67A2273-3635-444B-933B-D22B11F06E85}"/>
    <dgm:cxn modelId="{CBCFA747-D2B1-412A-86F3-7F38444A38C6}" type="presOf" srcId="{4C1A9246-1CC7-4D33-B9F9-3E4C5FB7E2E7}" destId="{BFD94870-A263-4E90-BBBD-B6949F80C143}" srcOrd="0" destOrd="0" presId="urn:microsoft.com/office/officeart/2005/8/layout/vList5"/>
    <dgm:cxn modelId="{880DAE72-DF91-4B93-AC2E-11A36396D93E}" type="presOf" srcId="{6018B050-0D04-4D7B-B0F1-D3E46A5B4F4E}" destId="{C60B1000-68E1-45DE-8BDD-1E4238390F7E}" srcOrd="0" destOrd="0" presId="urn:microsoft.com/office/officeart/2005/8/layout/vList5"/>
    <dgm:cxn modelId="{73432F52-8654-44A9-8A6F-179DEE39A73A}" type="presOf" srcId="{D1FC340D-3DB5-4609-BC7A-693B85F1447C}" destId="{2262DCB1-4671-48F2-BFAA-7765649A6717}" srcOrd="0" destOrd="0" presId="urn:microsoft.com/office/officeart/2005/8/layout/vList5"/>
    <dgm:cxn modelId="{57F446E9-190E-42BE-BACF-0C894513C701}" srcId="{AB40627B-D3B3-40E6-A166-0092FFE958BE}" destId="{4C1A9246-1CC7-4D33-B9F9-3E4C5FB7E2E7}" srcOrd="0" destOrd="0" parTransId="{7EA4F665-DB99-4A15-A4F8-06ABC67D649F}" sibTransId="{A3B974E3-FDE4-46CC-857E-EDCF59B1E8DA}"/>
    <dgm:cxn modelId="{9D3DD6DE-3786-4C23-821D-FE7AD3F60518}" type="presOf" srcId="{5E7BDF02-C70D-4A1B-9787-6AFB924BB027}" destId="{F9464FE7-A454-4F1A-9258-10D55544AE8E}" srcOrd="0" destOrd="0" presId="urn:microsoft.com/office/officeart/2005/8/layout/vList5"/>
    <dgm:cxn modelId="{1595333A-B629-436B-AEE5-32D955DC5C80}" srcId="{6018B050-0D04-4D7B-B0F1-D3E46A5B4F4E}" destId="{5085EE32-C7F5-43BB-848D-EC7BE3C94F23}" srcOrd="0" destOrd="0" parTransId="{B41E69D1-94DB-4CBA-B4D0-AA9DC8F7576B}" sibTransId="{6F485981-4593-491A-A286-4BFF760ACE56}"/>
    <dgm:cxn modelId="{2601BDA0-B9A2-444A-8956-F79518009DB5}" srcId="{796CD91F-9B42-43C9-91A4-4879860D68C8}" destId="{D1FC340D-3DB5-4609-BC7A-693B85F1447C}" srcOrd="1" destOrd="0" parTransId="{70321E50-4A68-4E9A-881E-534B886C75E4}" sibTransId="{6A60CCF8-8F59-4408-84FD-3D34F9843E70}"/>
    <dgm:cxn modelId="{BA805163-C63D-4F14-B04C-A91A867467D8}" type="presParOf" srcId="{3B3DE13C-096C-4395-94E1-51055AB05D3C}" destId="{05C5AAAD-1990-4309-89FB-8DBD6BE8B9C0}" srcOrd="0" destOrd="0" presId="urn:microsoft.com/office/officeart/2005/8/layout/vList5"/>
    <dgm:cxn modelId="{3E8CD168-BB8E-4B86-AAFE-144940291B85}" type="presParOf" srcId="{05C5AAAD-1990-4309-89FB-8DBD6BE8B9C0}" destId="{C60B1000-68E1-45DE-8BDD-1E4238390F7E}" srcOrd="0" destOrd="0" presId="urn:microsoft.com/office/officeart/2005/8/layout/vList5"/>
    <dgm:cxn modelId="{A0AB298F-B56D-48EA-AA52-0C4A8FE08DFF}" type="presParOf" srcId="{05C5AAAD-1990-4309-89FB-8DBD6BE8B9C0}" destId="{5973FD96-E0F2-4CB0-9F4C-3D075AD3AD44}" srcOrd="1" destOrd="0" presId="urn:microsoft.com/office/officeart/2005/8/layout/vList5"/>
    <dgm:cxn modelId="{E1070A02-4AD9-4F84-B38B-D971906E3A7E}" type="presParOf" srcId="{3B3DE13C-096C-4395-94E1-51055AB05D3C}" destId="{FCB049A2-C0BF-4073-B058-70115336BE7A}" srcOrd="1" destOrd="0" presId="urn:microsoft.com/office/officeart/2005/8/layout/vList5"/>
    <dgm:cxn modelId="{155B23AF-A8EE-4D69-9E35-57F63FC4AD9F}" type="presParOf" srcId="{3B3DE13C-096C-4395-94E1-51055AB05D3C}" destId="{ADD61B94-BACF-4AEA-8BD9-99EF8DA4C538}" srcOrd="2" destOrd="0" presId="urn:microsoft.com/office/officeart/2005/8/layout/vList5"/>
    <dgm:cxn modelId="{82396FEE-A4B5-4F45-8149-1493BDFAA910}" type="presParOf" srcId="{ADD61B94-BACF-4AEA-8BD9-99EF8DA4C538}" destId="{2262DCB1-4671-48F2-BFAA-7765649A6717}" srcOrd="0" destOrd="0" presId="urn:microsoft.com/office/officeart/2005/8/layout/vList5"/>
    <dgm:cxn modelId="{AA2E01D1-8B17-40C6-8E48-678496678302}" type="presParOf" srcId="{ADD61B94-BACF-4AEA-8BD9-99EF8DA4C538}" destId="{F9464FE7-A454-4F1A-9258-10D55544AE8E}" srcOrd="1" destOrd="0" presId="urn:microsoft.com/office/officeart/2005/8/layout/vList5"/>
    <dgm:cxn modelId="{56E8FAC1-3D29-4020-B39A-41D8D6C62EF0}" type="presParOf" srcId="{3B3DE13C-096C-4395-94E1-51055AB05D3C}" destId="{1BCC668C-6619-4ADE-B9F8-55BFD4396176}" srcOrd="3" destOrd="0" presId="urn:microsoft.com/office/officeart/2005/8/layout/vList5"/>
    <dgm:cxn modelId="{3B2938A3-6509-4C9E-B0D1-3C325E8914BB}" type="presParOf" srcId="{3B3DE13C-096C-4395-94E1-51055AB05D3C}" destId="{1FFE46FD-D4BE-486C-B264-85F2F7CEDFCB}" srcOrd="4" destOrd="0" presId="urn:microsoft.com/office/officeart/2005/8/layout/vList5"/>
    <dgm:cxn modelId="{C02BC0F9-DF9D-4EF7-AF81-A0A040921D5B}" type="presParOf" srcId="{1FFE46FD-D4BE-486C-B264-85F2F7CEDFCB}" destId="{AAF1CF3C-8869-48F2-BD31-97B798D18B4B}" srcOrd="0" destOrd="0" presId="urn:microsoft.com/office/officeart/2005/8/layout/vList5"/>
    <dgm:cxn modelId="{313AF86D-246C-4EED-B799-64B81FB37DB4}" type="presParOf" srcId="{1FFE46FD-D4BE-486C-B264-85F2F7CEDFCB}" destId="{BFD94870-A263-4E90-BBBD-B6949F80C1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DC72A-08E1-4916-A40F-B424F70142D1}" type="doc">
      <dgm:prSet loTypeId="urn:microsoft.com/office/officeart/2005/8/layout/vList5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AA352E-315C-43A7-9194-204C9592468E}">
      <dgm:prSet phldrT="[Text]" custT="1"/>
      <dgm:spPr/>
      <dgm:t>
        <a:bodyPr/>
        <a:lstStyle/>
        <a:p>
          <a:r>
            <a:rPr lang="en-US" sz="3200" dirty="0" err="1" smtClean="0"/>
            <a:t>Gustavus</a:t>
          </a:r>
          <a:r>
            <a:rPr lang="en-US" sz="3200" dirty="0" smtClean="0"/>
            <a:t> Swift</a:t>
          </a:r>
          <a:endParaRPr lang="en-US" sz="3200" dirty="0"/>
        </a:p>
      </dgm:t>
    </dgm:pt>
    <dgm:pt modelId="{C19398E0-8996-4779-9D95-0DCF3A99DF9B}" type="parTrans" cxnId="{01A5AEDE-86E7-45CC-BF6E-A9B067A5201C}">
      <dgm:prSet/>
      <dgm:spPr/>
      <dgm:t>
        <a:bodyPr/>
        <a:lstStyle/>
        <a:p>
          <a:endParaRPr lang="en-US"/>
        </a:p>
      </dgm:t>
    </dgm:pt>
    <dgm:pt modelId="{BC4D2F13-5B8B-4747-B1F5-9914B602AD98}" type="sibTrans" cxnId="{01A5AEDE-86E7-45CC-BF6E-A9B067A5201C}">
      <dgm:prSet/>
      <dgm:spPr/>
      <dgm:t>
        <a:bodyPr/>
        <a:lstStyle/>
        <a:p>
          <a:endParaRPr lang="en-US"/>
        </a:p>
      </dgm:t>
    </dgm:pt>
    <dgm:pt modelId="{2C619EFC-9EA8-4A49-A527-87C2E45DA2CD}">
      <dgm:prSet phldrT="[Text]"/>
      <dgm:spPr/>
      <dgm:t>
        <a:bodyPr/>
        <a:lstStyle/>
        <a:p>
          <a:r>
            <a:rPr lang="en-US" dirty="0" smtClean="0"/>
            <a:t>Created the refrigerated car, allowing food to be shipped coast to coast.</a:t>
          </a:r>
          <a:endParaRPr lang="en-US" dirty="0"/>
        </a:p>
      </dgm:t>
    </dgm:pt>
    <dgm:pt modelId="{25C49A5F-8637-4F17-9740-BFBB265E517D}" type="parTrans" cxnId="{F4D6477A-0CC2-4092-ABF3-440A27BCEEA3}">
      <dgm:prSet/>
      <dgm:spPr/>
      <dgm:t>
        <a:bodyPr/>
        <a:lstStyle/>
        <a:p>
          <a:endParaRPr lang="en-US"/>
        </a:p>
      </dgm:t>
    </dgm:pt>
    <dgm:pt modelId="{20F3CDDB-532F-4E57-B2E1-D64212B30A3C}" type="sibTrans" cxnId="{F4D6477A-0CC2-4092-ABF3-440A27BCEEA3}">
      <dgm:prSet/>
      <dgm:spPr/>
      <dgm:t>
        <a:bodyPr/>
        <a:lstStyle/>
        <a:p>
          <a:endParaRPr lang="en-US"/>
        </a:p>
      </dgm:t>
    </dgm:pt>
    <dgm:pt modelId="{1E95C1A1-BB7F-4A7C-9D1E-D5E3B5BAF346}">
      <dgm:prSet phldrT="[Text]" custT="1"/>
      <dgm:spPr/>
      <dgm:t>
        <a:bodyPr/>
        <a:lstStyle/>
        <a:p>
          <a:r>
            <a:rPr lang="en-US" sz="3200" dirty="0" smtClean="0"/>
            <a:t>George Pullman</a:t>
          </a:r>
          <a:endParaRPr lang="en-US" sz="3200" dirty="0"/>
        </a:p>
      </dgm:t>
    </dgm:pt>
    <dgm:pt modelId="{D0364276-80D7-453F-8AFD-AA95DDC5919B}" type="parTrans" cxnId="{3EC6F5FF-B113-41F8-B2D3-2E5F309D0EDB}">
      <dgm:prSet/>
      <dgm:spPr/>
      <dgm:t>
        <a:bodyPr/>
        <a:lstStyle/>
        <a:p>
          <a:endParaRPr lang="en-US"/>
        </a:p>
      </dgm:t>
    </dgm:pt>
    <dgm:pt modelId="{80CE0FE1-0574-47DB-A17A-A6D7A05DC859}" type="sibTrans" cxnId="{3EC6F5FF-B113-41F8-B2D3-2E5F309D0EDB}">
      <dgm:prSet/>
      <dgm:spPr/>
      <dgm:t>
        <a:bodyPr/>
        <a:lstStyle/>
        <a:p>
          <a:endParaRPr lang="en-US"/>
        </a:p>
      </dgm:t>
    </dgm:pt>
    <dgm:pt modelId="{1069A85A-6A97-4CAA-A1C8-F6C1D962A264}">
      <dgm:prSet phldrT="[Text]"/>
      <dgm:spPr/>
      <dgm:t>
        <a:bodyPr/>
        <a:lstStyle/>
        <a:p>
          <a:r>
            <a:rPr lang="en-US" dirty="0" smtClean="0"/>
            <a:t>Created the passenger car.  Helps create tourism industry.</a:t>
          </a:r>
          <a:endParaRPr lang="en-US" dirty="0"/>
        </a:p>
      </dgm:t>
    </dgm:pt>
    <dgm:pt modelId="{C3454D16-5A3F-46C1-9612-EF1A74FC83F5}" type="parTrans" cxnId="{90EEBAF5-E834-47E1-A10F-9380097C3F18}">
      <dgm:prSet/>
      <dgm:spPr/>
      <dgm:t>
        <a:bodyPr/>
        <a:lstStyle/>
        <a:p>
          <a:endParaRPr lang="en-US"/>
        </a:p>
      </dgm:t>
    </dgm:pt>
    <dgm:pt modelId="{D62A8D96-3F99-4B96-9CA3-D1B6FD81EADF}" type="sibTrans" cxnId="{90EEBAF5-E834-47E1-A10F-9380097C3F18}">
      <dgm:prSet/>
      <dgm:spPr/>
      <dgm:t>
        <a:bodyPr/>
        <a:lstStyle/>
        <a:p>
          <a:endParaRPr lang="en-US"/>
        </a:p>
      </dgm:t>
    </dgm:pt>
    <dgm:pt modelId="{E6836D35-97D7-4F00-B3DD-A9C5654CF5E8}">
      <dgm:prSet phldrT="[Text]" custT="1"/>
      <dgm:spPr/>
      <dgm:t>
        <a:bodyPr/>
        <a:lstStyle/>
        <a:p>
          <a:r>
            <a:rPr lang="en-US" sz="3200" dirty="0" smtClean="0"/>
            <a:t>Food For thought</a:t>
          </a:r>
          <a:endParaRPr lang="en-US" sz="3200" dirty="0"/>
        </a:p>
      </dgm:t>
    </dgm:pt>
    <dgm:pt modelId="{A7568F47-5A8C-4F1B-850A-FDB172076AE3}" type="sibTrans" cxnId="{405EFCE9-6740-43B3-9965-48D1C161CA40}">
      <dgm:prSet/>
      <dgm:spPr/>
      <dgm:t>
        <a:bodyPr/>
        <a:lstStyle/>
        <a:p>
          <a:endParaRPr lang="en-US"/>
        </a:p>
      </dgm:t>
    </dgm:pt>
    <dgm:pt modelId="{283EFE2F-6DB3-4AB2-8CE1-E6B9C54B9A73}" type="parTrans" cxnId="{405EFCE9-6740-43B3-9965-48D1C161CA40}">
      <dgm:prSet/>
      <dgm:spPr/>
      <dgm:t>
        <a:bodyPr/>
        <a:lstStyle/>
        <a:p>
          <a:endParaRPr lang="en-US"/>
        </a:p>
      </dgm:t>
    </dgm:pt>
    <dgm:pt modelId="{440697FC-E222-4EA8-B54D-8A0086F32D4C}">
      <dgm:prSet phldrT="[Text]"/>
      <dgm:spPr/>
      <dgm:t>
        <a:bodyPr/>
        <a:lstStyle/>
        <a:p>
          <a:r>
            <a:rPr lang="en-US" dirty="0" smtClean="0"/>
            <a:t>These business owners grew in wealth, at the expense of their workers.</a:t>
          </a:r>
          <a:endParaRPr lang="en-US" dirty="0"/>
        </a:p>
      </dgm:t>
    </dgm:pt>
    <dgm:pt modelId="{1F09F730-9964-48E3-8749-21D307618173}" type="sibTrans" cxnId="{A5DDC31D-F648-4E33-A7D9-837A854A2B95}">
      <dgm:prSet/>
      <dgm:spPr/>
      <dgm:t>
        <a:bodyPr/>
        <a:lstStyle/>
        <a:p>
          <a:endParaRPr lang="en-US"/>
        </a:p>
      </dgm:t>
    </dgm:pt>
    <dgm:pt modelId="{45D477AD-3F8D-455A-9773-00DAF3FBBB1E}" type="parTrans" cxnId="{A5DDC31D-F648-4E33-A7D9-837A854A2B95}">
      <dgm:prSet/>
      <dgm:spPr/>
      <dgm:t>
        <a:bodyPr/>
        <a:lstStyle/>
        <a:p>
          <a:endParaRPr lang="en-US"/>
        </a:p>
      </dgm:t>
    </dgm:pt>
    <dgm:pt modelId="{85CE18C7-6905-446D-8529-CF1CC1C89581}">
      <dgm:prSet phldrT="[Text]"/>
      <dgm:spPr/>
      <dgm:t>
        <a:bodyPr/>
        <a:lstStyle/>
        <a:p>
          <a:r>
            <a:rPr lang="en-US" dirty="0" smtClean="0"/>
            <a:t>There were few laws regulating big business.</a:t>
          </a:r>
          <a:endParaRPr lang="en-US" dirty="0"/>
        </a:p>
      </dgm:t>
    </dgm:pt>
    <dgm:pt modelId="{8F764C46-26EE-421F-B230-CC41995EAE08}" type="sibTrans" cxnId="{B64B5302-1B22-4873-9B34-ADF35B9983CE}">
      <dgm:prSet/>
      <dgm:spPr/>
      <dgm:t>
        <a:bodyPr/>
        <a:lstStyle/>
        <a:p>
          <a:endParaRPr lang="en-US"/>
        </a:p>
      </dgm:t>
    </dgm:pt>
    <dgm:pt modelId="{2803E4F3-18E2-4B58-AA96-B27C7D639211}" type="parTrans" cxnId="{B64B5302-1B22-4873-9B34-ADF35B9983CE}">
      <dgm:prSet/>
      <dgm:spPr/>
      <dgm:t>
        <a:bodyPr/>
        <a:lstStyle/>
        <a:p>
          <a:endParaRPr lang="en-US"/>
        </a:p>
      </dgm:t>
    </dgm:pt>
    <dgm:pt modelId="{2D49DF86-D5C6-4F8A-8D53-474C9430EE0B}" type="pres">
      <dgm:prSet presAssocID="{DD6DC72A-08E1-4916-A40F-B424F7014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8E90D-ADE7-4019-94AB-8426DC8FC8E2}" type="pres">
      <dgm:prSet presAssocID="{D4AA352E-315C-43A7-9194-204C9592468E}" presName="linNode" presStyleCnt="0"/>
      <dgm:spPr/>
    </dgm:pt>
    <dgm:pt modelId="{94C5D28D-0B1A-4CDC-AA74-444F3D7CA3F4}" type="pres">
      <dgm:prSet presAssocID="{D4AA352E-315C-43A7-9194-204C95924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852E4-7541-453C-BCE4-F03D1EF1F118}" type="pres">
      <dgm:prSet presAssocID="{D4AA352E-315C-43A7-9194-204C95924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A5A7C-0981-40F8-B9D7-C94B0C473538}" type="pres">
      <dgm:prSet presAssocID="{BC4D2F13-5B8B-4747-B1F5-9914B602AD98}" presName="sp" presStyleCnt="0"/>
      <dgm:spPr/>
    </dgm:pt>
    <dgm:pt modelId="{A8E22275-D6DC-4A82-A278-A4CB42F9B1C6}" type="pres">
      <dgm:prSet presAssocID="{1E95C1A1-BB7F-4A7C-9D1E-D5E3B5BAF346}" presName="linNode" presStyleCnt="0"/>
      <dgm:spPr/>
    </dgm:pt>
    <dgm:pt modelId="{1880B599-EED7-49CB-B0EA-07FEE826FD8E}" type="pres">
      <dgm:prSet presAssocID="{1E95C1A1-BB7F-4A7C-9D1E-D5E3B5BAF34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917C-7041-4DF8-82FA-9655F05AD9D8}" type="pres">
      <dgm:prSet presAssocID="{1E95C1A1-BB7F-4A7C-9D1E-D5E3B5BAF34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44AE-13B1-4CF1-8CC9-936F66425B29}" type="pres">
      <dgm:prSet presAssocID="{80CE0FE1-0574-47DB-A17A-A6D7A05DC859}" presName="sp" presStyleCnt="0"/>
      <dgm:spPr/>
    </dgm:pt>
    <dgm:pt modelId="{8A6E55A1-E031-4689-B8F9-06F2F541B4B4}" type="pres">
      <dgm:prSet presAssocID="{E6836D35-97D7-4F00-B3DD-A9C5654CF5E8}" presName="linNode" presStyleCnt="0"/>
      <dgm:spPr/>
    </dgm:pt>
    <dgm:pt modelId="{C7991CC5-BB6E-4943-8ECF-57734E9E21DD}" type="pres">
      <dgm:prSet presAssocID="{E6836D35-97D7-4F00-B3DD-A9C5654CF5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2D2A1-95CC-46C8-A866-1EECF2BF135E}" type="pres">
      <dgm:prSet presAssocID="{E6836D35-97D7-4F00-B3DD-A9C5654CF5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6477A-0CC2-4092-ABF3-440A27BCEEA3}" srcId="{D4AA352E-315C-43A7-9194-204C9592468E}" destId="{2C619EFC-9EA8-4A49-A527-87C2E45DA2CD}" srcOrd="0" destOrd="0" parTransId="{25C49A5F-8637-4F17-9740-BFBB265E517D}" sibTransId="{20F3CDDB-532F-4E57-B2E1-D64212B30A3C}"/>
    <dgm:cxn modelId="{250D7DC5-5997-4890-85AC-256EF6D40D00}" type="presOf" srcId="{1E95C1A1-BB7F-4A7C-9D1E-D5E3B5BAF346}" destId="{1880B599-EED7-49CB-B0EA-07FEE826FD8E}" srcOrd="0" destOrd="0" presId="urn:microsoft.com/office/officeart/2005/8/layout/vList5"/>
    <dgm:cxn modelId="{54C6A079-0D21-435A-8AA4-A9137F06C96B}" type="presOf" srcId="{440697FC-E222-4EA8-B54D-8A0086F32D4C}" destId="{1AF2D2A1-95CC-46C8-A866-1EECF2BF135E}" srcOrd="0" destOrd="1" presId="urn:microsoft.com/office/officeart/2005/8/layout/vList5"/>
    <dgm:cxn modelId="{9CDE91B9-7E38-462F-86A0-9E59AEC0D21A}" type="presOf" srcId="{D4AA352E-315C-43A7-9194-204C9592468E}" destId="{94C5D28D-0B1A-4CDC-AA74-444F3D7CA3F4}" srcOrd="0" destOrd="0" presId="urn:microsoft.com/office/officeart/2005/8/layout/vList5"/>
    <dgm:cxn modelId="{01A5AEDE-86E7-45CC-BF6E-A9B067A5201C}" srcId="{DD6DC72A-08E1-4916-A40F-B424F70142D1}" destId="{D4AA352E-315C-43A7-9194-204C9592468E}" srcOrd="0" destOrd="0" parTransId="{C19398E0-8996-4779-9D95-0DCF3A99DF9B}" sibTransId="{BC4D2F13-5B8B-4747-B1F5-9914B602AD98}"/>
    <dgm:cxn modelId="{EC275A4B-57A7-4DB1-A8D8-9DE58C59D3CE}" type="presOf" srcId="{2C619EFC-9EA8-4A49-A527-87C2E45DA2CD}" destId="{DF4852E4-7541-453C-BCE4-F03D1EF1F118}" srcOrd="0" destOrd="0" presId="urn:microsoft.com/office/officeart/2005/8/layout/vList5"/>
    <dgm:cxn modelId="{B64B5302-1B22-4873-9B34-ADF35B9983CE}" srcId="{E6836D35-97D7-4F00-B3DD-A9C5654CF5E8}" destId="{85CE18C7-6905-446D-8529-CF1CC1C89581}" srcOrd="0" destOrd="0" parTransId="{2803E4F3-18E2-4B58-AA96-B27C7D639211}" sibTransId="{8F764C46-26EE-421F-B230-CC41995EAE08}"/>
    <dgm:cxn modelId="{90EEBAF5-E834-47E1-A10F-9380097C3F18}" srcId="{1E95C1A1-BB7F-4A7C-9D1E-D5E3B5BAF346}" destId="{1069A85A-6A97-4CAA-A1C8-F6C1D962A264}" srcOrd="0" destOrd="0" parTransId="{C3454D16-5A3F-46C1-9612-EF1A74FC83F5}" sibTransId="{D62A8D96-3F99-4B96-9CA3-D1B6FD81EADF}"/>
    <dgm:cxn modelId="{3EC6F5FF-B113-41F8-B2D3-2E5F309D0EDB}" srcId="{DD6DC72A-08E1-4916-A40F-B424F70142D1}" destId="{1E95C1A1-BB7F-4A7C-9D1E-D5E3B5BAF346}" srcOrd="1" destOrd="0" parTransId="{D0364276-80D7-453F-8AFD-AA95DDC5919B}" sibTransId="{80CE0FE1-0574-47DB-A17A-A6D7A05DC859}"/>
    <dgm:cxn modelId="{A5DDC31D-F648-4E33-A7D9-837A854A2B95}" srcId="{E6836D35-97D7-4F00-B3DD-A9C5654CF5E8}" destId="{440697FC-E222-4EA8-B54D-8A0086F32D4C}" srcOrd="1" destOrd="0" parTransId="{45D477AD-3F8D-455A-9773-00DAF3FBBB1E}" sibTransId="{1F09F730-9964-48E3-8749-21D307618173}"/>
    <dgm:cxn modelId="{405EFCE9-6740-43B3-9965-48D1C161CA40}" srcId="{DD6DC72A-08E1-4916-A40F-B424F70142D1}" destId="{E6836D35-97D7-4F00-B3DD-A9C5654CF5E8}" srcOrd="2" destOrd="0" parTransId="{283EFE2F-6DB3-4AB2-8CE1-E6B9C54B9A73}" sibTransId="{A7568F47-5A8C-4F1B-850A-FDB172076AE3}"/>
    <dgm:cxn modelId="{6ED4D4E3-D680-4C7B-B1B6-13127CCF207A}" type="presOf" srcId="{DD6DC72A-08E1-4916-A40F-B424F70142D1}" destId="{2D49DF86-D5C6-4F8A-8D53-474C9430EE0B}" srcOrd="0" destOrd="0" presId="urn:microsoft.com/office/officeart/2005/8/layout/vList5"/>
    <dgm:cxn modelId="{4744994B-E9CE-42A7-80FE-E583D806ECA5}" type="presOf" srcId="{1069A85A-6A97-4CAA-A1C8-F6C1D962A264}" destId="{8F42917C-7041-4DF8-82FA-9655F05AD9D8}" srcOrd="0" destOrd="0" presId="urn:microsoft.com/office/officeart/2005/8/layout/vList5"/>
    <dgm:cxn modelId="{80D3379B-9B2F-42C7-B089-8D57336792CD}" type="presOf" srcId="{E6836D35-97D7-4F00-B3DD-A9C5654CF5E8}" destId="{C7991CC5-BB6E-4943-8ECF-57734E9E21DD}" srcOrd="0" destOrd="0" presId="urn:microsoft.com/office/officeart/2005/8/layout/vList5"/>
    <dgm:cxn modelId="{8717CD12-179F-48D0-8232-EC13362835EF}" type="presOf" srcId="{85CE18C7-6905-446D-8529-CF1CC1C89581}" destId="{1AF2D2A1-95CC-46C8-A866-1EECF2BF135E}" srcOrd="0" destOrd="0" presId="urn:microsoft.com/office/officeart/2005/8/layout/vList5"/>
    <dgm:cxn modelId="{D1349B98-C62B-4B94-BB51-D74293392861}" type="presParOf" srcId="{2D49DF86-D5C6-4F8A-8D53-474C9430EE0B}" destId="{7878E90D-ADE7-4019-94AB-8426DC8FC8E2}" srcOrd="0" destOrd="0" presId="urn:microsoft.com/office/officeart/2005/8/layout/vList5"/>
    <dgm:cxn modelId="{D992BDF8-C0A6-433F-B2BA-23E41B7F6656}" type="presParOf" srcId="{7878E90D-ADE7-4019-94AB-8426DC8FC8E2}" destId="{94C5D28D-0B1A-4CDC-AA74-444F3D7CA3F4}" srcOrd="0" destOrd="0" presId="urn:microsoft.com/office/officeart/2005/8/layout/vList5"/>
    <dgm:cxn modelId="{F9FFAC80-4DB0-4DCA-BB88-19B8D5FE43A9}" type="presParOf" srcId="{7878E90D-ADE7-4019-94AB-8426DC8FC8E2}" destId="{DF4852E4-7541-453C-BCE4-F03D1EF1F118}" srcOrd="1" destOrd="0" presId="urn:microsoft.com/office/officeart/2005/8/layout/vList5"/>
    <dgm:cxn modelId="{E7E6B9AD-F5B1-4563-9B69-EB1E032125FC}" type="presParOf" srcId="{2D49DF86-D5C6-4F8A-8D53-474C9430EE0B}" destId="{448A5A7C-0981-40F8-B9D7-C94B0C473538}" srcOrd="1" destOrd="0" presId="urn:microsoft.com/office/officeart/2005/8/layout/vList5"/>
    <dgm:cxn modelId="{7027461A-0D80-40AF-9CBF-4C1D56C50154}" type="presParOf" srcId="{2D49DF86-D5C6-4F8A-8D53-474C9430EE0B}" destId="{A8E22275-D6DC-4A82-A278-A4CB42F9B1C6}" srcOrd="2" destOrd="0" presId="urn:microsoft.com/office/officeart/2005/8/layout/vList5"/>
    <dgm:cxn modelId="{2B1E0B9E-8B87-4066-AC5C-C6C876555902}" type="presParOf" srcId="{A8E22275-D6DC-4A82-A278-A4CB42F9B1C6}" destId="{1880B599-EED7-49CB-B0EA-07FEE826FD8E}" srcOrd="0" destOrd="0" presId="urn:microsoft.com/office/officeart/2005/8/layout/vList5"/>
    <dgm:cxn modelId="{ADB60929-3B21-4BB3-838E-5CF9420CDD06}" type="presParOf" srcId="{A8E22275-D6DC-4A82-A278-A4CB42F9B1C6}" destId="{8F42917C-7041-4DF8-82FA-9655F05AD9D8}" srcOrd="1" destOrd="0" presId="urn:microsoft.com/office/officeart/2005/8/layout/vList5"/>
    <dgm:cxn modelId="{EEF9CED8-A9E2-4ACF-8FE8-994873F8B297}" type="presParOf" srcId="{2D49DF86-D5C6-4F8A-8D53-474C9430EE0B}" destId="{DD2B44AE-13B1-4CF1-8CC9-936F66425B29}" srcOrd="3" destOrd="0" presId="urn:microsoft.com/office/officeart/2005/8/layout/vList5"/>
    <dgm:cxn modelId="{255FF8EE-6BA6-4092-89AB-50C2982A3ABC}" type="presParOf" srcId="{2D49DF86-D5C6-4F8A-8D53-474C9430EE0B}" destId="{8A6E55A1-E031-4689-B8F9-06F2F541B4B4}" srcOrd="4" destOrd="0" presId="urn:microsoft.com/office/officeart/2005/8/layout/vList5"/>
    <dgm:cxn modelId="{6E060CAA-C8E6-45E7-8F62-A734503BF503}" type="presParOf" srcId="{8A6E55A1-E031-4689-B8F9-06F2F541B4B4}" destId="{C7991CC5-BB6E-4943-8ECF-57734E9E21DD}" srcOrd="0" destOrd="0" presId="urn:microsoft.com/office/officeart/2005/8/layout/vList5"/>
    <dgm:cxn modelId="{B032D174-9B88-4630-896D-D221ACA5196E}" type="presParOf" srcId="{8A6E55A1-E031-4689-B8F9-06F2F541B4B4}" destId="{1AF2D2A1-95CC-46C8-A866-1EECF2BF13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77E78-1DA0-4780-8922-6141E03C531C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Railroad Use</a:t>
          </a:r>
          <a:endParaRPr lang="en-US" sz="6200" kern="1200" dirty="0"/>
        </a:p>
      </dsp:txBody>
      <dsp:txXfrm>
        <a:off x="0" y="0"/>
        <a:ext cx="8229600" cy="1357788"/>
      </dsp:txXfrm>
    </dsp:sp>
    <dsp:sp modelId="{54A089E3-B522-489E-95A6-CCE12F7BBE60}">
      <dsp:nvSpPr>
        <dsp:cNvPr id="0" name=""/>
        <dsp:cNvSpPr/>
      </dsp:nvSpPr>
      <dsp:spPr>
        <a:xfrm>
          <a:off x="4018" y="1371589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8" y="1371589"/>
        <a:ext cx="2740521" cy="2851356"/>
      </dsp:txXfrm>
    </dsp:sp>
    <dsp:sp modelId="{37064E86-7965-407A-9458-5640CDCB915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44539" y="1357788"/>
        <a:ext cx="2740521" cy="2851356"/>
      </dsp:txXfrm>
    </dsp:sp>
    <dsp:sp modelId="{17D36EF6-7A7C-461A-82CE-7746DBC40B51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5485060" y="1357788"/>
        <a:ext cx="2740521" cy="2851356"/>
      </dsp:txXfrm>
    </dsp:sp>
    <dsp:sp modelId="{05AA3E8B-8299-46D6-B5B6-B3E42D1629D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3FD96-E0F2-4CB0-9F4C-3D075AD3AD4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Bought several railroad companies and railroad tracks</a:t>
          </a:r>
          <a:endParaRPr lang="en-US" sz="2500" kern="1200" dirty="0"/>
        </a:p>
      </dsp:txBody>
      <dsp:txXfrm rot="-5400000">
        <a:off x="2962656" y="205028"/>
        <a:ext cx="5209983" cy="1052927"/>
      </dsp:txXfrm>
    </dsp:sp>
    <dsp:sp modelId="{C60B1000-68E1-45DE-8BDD-1E4238390F7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Cornelius </a:t>
          </a:r>
          <a:r>
            <a:rPr lang="en-US" sz="3200" kern="1200" dirty="0" err="1" smtClean="0"/>
            <a:t>Vanderbuilt</a:t>
          </a:r>
          <a:endParaRPr lang="en-US" sz="3200" kern="1200" dirty="0" smtClean="0"/>
        </a:p>
      </dsp:txBody>
      <dsp:txXfrm>
        <a:off x="71201" y="73410"/>
        <a:ext cx="2820254" cy="1316160"/>
      </dsp:txXfrm>
    </dsp:sp>
    <dsp:sp modelId="{F9464FE7-A454-4F1A-9258-10D55544AE8E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air break, allowing trains to stop much faster</a:t>
          </a:r>
          <a:endParaRPr lang="en-US" sz="2500" kern="1200" dirty="0"/>
        </a:p>
      </dsp:txBody>
      <dsp:txXfrm rot="-5400000">
        <a:off x="2962656" y="1736518"/>
        <a:ext cx="5209983" cy="1052927"/>
      </dsp:txXfrm>
    </dsp:sp>
    <dsp:sp modelId="{2262DCB1-4671-48F2-BFAA-7765649A6717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Westinghouse</a:t>
          </a:r>
          <a:endParaRPr lang="en-US" sz="3200" kern="1200" dirty="0"/>
        </a:p>
      </dsp:txBody>
      <dsp:txXfrm>
        <a:off x="71201" y="1604901"/>
        <a:ext cx="2820254" cy="1316160"/>
      </dsp:txXfrm>
    </dsp:sp>
    <dsp:sp modelId="{BFD94870-A263-4E90-BBBD-B6949F80C143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coupler, allowing trains cars to connect to one another</a:t>
          </a:r>
          <a:endParaRPr lang="en-US" sz="2500" kern="1200" dirty="0"/>
        </a:p>
      </dsp:txBody>
      <dsp:txXfrm rot="-5400000">
        <a:off x="2962656" y="3268008"/>
        <a:ext cx="5209983" cy="1052927"/>
      </dsp:txXfrm>
    </dsp:sp>
    <dsp:sp modelId="{AAF1CF3C-8869-48F2-BD31-97B798D18B4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Eli </a:t>
          </a:r>
          <a:r>
            <a:rPr lang="en-US" sz="3200" kern="1200" dirty="0" err="1" smtClean="0"/>
            <a:t>Janney</a:t>
          </a:r>
          <a:endParaRPr lang="en-US" sz="3200" kern="1200" dirty="0"/>
        </a:p>
      </dsp:txBody>
      <dsp:txXfrm>
        <a:off x="71201" y="3136391"/>
        <a:ext cx="2820254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852E4-7541-453C-BCE4-F03D1EF1F118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refrigerated car, allowing food to be shipped coast to coast.</a:t>
          </a:r>
          <a:endParaRPr lang="en-US" sz="2100" kern="1200" dirty="0"/>
        </a:p>
      </dsp:txBody>
      <dsp:txXfrm rot="-5400000">
        <a:off x="2962656" y="205028"/>
        <a:ext cx="5209983" cy="1052927"/>
      </dsp:txXfrm>
    </dsp:sp>
    <dsp:sp modelId="{94C5D28D-0B1A-4CDC-AA74-444F3D7CA3F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Gustavus</a:t>
          </a:r>
          <a:r>
            <a:rPr lang="en-US" sz="3200" kern="1200" dirty="0" smtClean="0"/>
            <a:t> Swift</a:t>
          </a:r>
          <a:endParaRPr lang="en-US" sz="3200" kern="1200" dirty="0"/>
        </a:p>
      </dsp:txBody>
      <dsp:txXfrm>
        <a:off x="71201" y="73410"/>
        <a:ext cx="2820254" cy="1316160"/>
      </dsp:txXfrm>
    </dsp:sp>
    <dsp:sp modelId="{8F42917C-7041-4DF8-82FA-9655F05AD9D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6385567"/>
            <a:satOff val="-26549"/>
            <a:lumOff val="-22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passenger car.  Helps create tourism industry.</a:t>
          </a:r>
          <a:endParaRPr lang="en-US" sz="2100" kern="1200" dirty="0"/>
        </a:p>
      </dsp:txBody>
      <dsp:txXfrm rot="-5400000">
        <a:off x="2962656" y="1736518"/>
        <a:ext cx="5209983" cy="1052927"/>
      </dsp:txXfrm>
    </dsp:sp>
    <dsp:sp modelId="{1880B599-EED7-49CB-B0EA-07FEE826FD8E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Pullman</a:t>
          </a:r>
          <a:endParaRPr lang="en-US" sz="3200" kern="1200" dirty="0"/>
        </a:p>
      </dsp:txBody>
      <dsp:txXfrm>
        <a:off x="71201" y="1604901"/>
        <a:ext cx="2820254" cy="1316160"/>
      </dsp:txXfrm>
    </dsp:sp>
    <dsp:sp modelId="{1AF2D2A1-95CC-46C8-A866-1EECF2BF135E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were few laws regulating big business.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These business owners grew in wealth, at the expense of their workers.</a:t>
          </a:r>
          <a:endParaRPr lang="en-US" sz="2100" kern="1200" dirty="0"/>
        </a:p>
      </dsp:txBody>
      <dsp:txXfrm rot="-5400000">
        <a:off x="2962656" y="3268008"/>
        <a:ext cx="5209983" cy="1052927"/>
      </dsp:txXfrm>
    </dsp:sp>
    <dsp:sp modelId="{C7991CC5-BB6E-4943-8ECF-57734E9E21DD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Food For thought</a:t>
          </a:r>
          <a:endParaRPr lang="en-US" sz="3200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C5B-5600-4C50-8A45-4413CDCD5140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yc-architecture.com/NP/NP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Zation</a:t>
            </a:r>
            <a:r>
              <a:rPr lang="en-US" sz="3100" dirty="0" smtClean="0"/>
              <a:t> Unit 1860s-1900s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Where:  Northeast, Midwest and </a:t>
            </a:r>
            <a:r>
              <a:rPr lang="en-US" sz="3100" dirty="0" err="1" smtClean="0"/>
              <a:t>Westcoast</a:t>
            </a:r>
            <a:r>
              <a:rPr lang="en-US" sz="3100" dirty="0" smtClean="0"/>
              <a:t>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Industrialization</a:t>
            </a:r>
            <a:r>
              <a:rPr lang="en-US" dirty="0" smtClean="0"/>
              <a:t>-discoveries and inventions that improved manufacturing, transportation and the everyday lives of Americans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Immigration</a:t>
            </a:r>
            <a:r>
              <a:rPr lang="en-US" dirty="0" smtClean="0"/>
              <a:t>-People began moving to the United States for employment opportunities and the chance for the American Dream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Urbanization-</a:t>
            </a:r>
            <a:r>
              <a:rPr lang="en-US" dirty="0" smtClean="0"/>
              <a:t>the growth of cities upward and outward.  Cities beginning to take a modern look (skyscrapers, mass transit, street lights).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Vanderbilt Mansion</a:t>
            </a:r>
            <a:endParaRPr lang="en-US" dirty="0"/>
          </a:p>
        </p:txBody>
      </p:sp>
      <p:pic>
        <p:nvPicPr>
          <p:cNvPr id="1026" name="Picture 2" descr="Image result for vanderbilt home in NY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0" y="1600200"/>
            <a:ext cx="873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How wealthy are we talking kids?</a:t>
            </a:r>
            <a:b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We’re talking extreme, beyond belief wealth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http://www.nyc-architecture.com/NP/NP.htm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 descr="S:\Teachers\BRansom\My Pictures\biltmore 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124200" cy="2343150"/>
          </a:xfrm>
          <a:prstGeom prst="rect">
            <a:avLst/>
          </a:prstGeom>
          <a:noFill/>
        </p:spPr>
      </p:pic>
      <p:pic>
        <p:nvPicPr>
          <p:cNvPr id="5124" name="Picture 4" descr="S:\Teachers\BRansom\My Pictures\Pullman's 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67531"/>
            <a:ext cx="2971800" cy="2389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426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Vanderbilt Home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Pullman House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Inventions Change the way Americans Lived on a daily basis.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18564"/>
              </p:ext>
            </p:extLst>
          </p:nvPr>
        </p:nvGraphicFramePr>
        <p:xfrm>
          <a:off x="457200" y="1600200"/>
          <a:ext cx="8229600" cy="48971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Invention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Inventor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Impact</a:t>
                      </a:r>
                      <a:r>
                        <a:rPr lang="en-US" baseline="0" dirty="0" smtClean="0"/>
                        <a:t> on Daily Life during the late 1800s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Modern equivalent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r>
                        <a:rPr lang="en-US" baseline="0" dirty="0" smtClean="0"/>
                        <a:t>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Shoe</a:t>
                      </a:r>
                      <a:r>
                        <a:rPr lang="en-US" baseline="0" dirty="0" smtClean="0"/>
                        <a:t> maker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Cleaner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Adding</a:t>
                      </a:r>
                      <a:r>
                        <a:rPr lang="en-US" baseline="0" dirty="0" smtClean="0"/>
                        <a:t>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Chain</a:t>
                      </a:r>
                      <a:r>
                        <a:rPr lang="en-US" baseline="0" dirty="0" smtClean="0"/>
                        <a:t> 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Scottish immigrant from impoverished family</a:t>
            </a:r>
          </a:p>
          <a:p>
            <a:r>
              <a:rPr lang="en-US" dirty="0" smtClean="0"/>
              <a:t>Hard working teen raised enough money to invest in </a:t>
            </a:r>
            <a:r>
              <a:rPr lang="en-US" b="1" dirty="0" smtClean="0"/>
              <a:t>steel</a:t>
            </a:r>
            <a:r>
              <a:rPr lang="en-US" dirty="0" smtClean="0"/>
              <a:t> industry</a:t>
            </a:r>
          </a:p>
          <a:p>
            <a:r>
              <a:rPr lang="en-US" dirty="0" smtClean="0"/>
              <a:t>Used Vertical Integration to become a millionaire</a:t>
            </a:r>
          </a:p>
          <a:p>
            <a:r>
              <a:rPr lang="en-US" dirty="0" smtClean="0"/>
              <a:t>1900 making $25 Mil a year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" name="Content Placeholder 5" descr="carneg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105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Rockefeller-Oil Barron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Became a successful business man at 19</a:t>
            </a:r>
          </a:p>
          <a:p>
            <a:r>
              <a:rPr lang="en-US" dirty="0" smtClean="0"/>
              <a:t>In 1870 founded Standard Oil</a:t>
            </a:r>
          </a:p>
          <a:p>
            <a:r>
              <a:rPr lang="en-US" dirty="0" smtClean="0"/>
              <a:t>Used horizontal integration to build a monopoly</a:t>
            </a:r>
          </a:p>
          <a:p>
            <a:r>
              <a:rPr lang="en-US" dirty="0" smtClean="0"/>
              <a:t>“Rule or Ruin”-led to his owning 95% of oil refineries in the country</a:t>
            </a:r>
          </a:p>
          <a:p>
            <a:r>
              <a:rPr lang="en-US" dirty="0" smtClean="0"/>
              <a:t>Made $340 billion in </a:t>
            </a:r>
            <a:r>
              <a:rPr lang="en-US" smtClean="0"/>
              <a:t>today’s money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Rockefell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76912" y="2577306"/>
            <a:ext cx="1781175" cy="2571750"/>
          </a:xfrm>
        </p:spPr>
      </p:pic>
    </p:spTree>
    <p:extLst>
      <p:ext uri="{BB962C8B-B14F-4D97-AF65-F5344CB8AC3E}">
        <p14:creationId xmlns:p14="http://schemas.microsoft.com/office/powerpoint/2010/main" val="41641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inventions and the R.R. helped Big Business Boom during this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John D. Rockefeller </a:t>
            </a:r>
            <a:r>
              <a:rPr lang="en-US" dirty="0" smtClean="0"/>
              <a:t>obtained great wealth in the oil industry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Andrew Carnegie</a:t>
            </a:r>
            <a:r>
              <a:rPr lang="en-US" sz="4000" dirty="0" smtClean="0"/>
              <a:t> </a:t>
            </a:r>
            <a:r>
              <a:rPr lang="en-US" dirty="0" smtClean="0"/>
              <a:t>did the same in the steel industry.</a:t>
            </a:r>
          </a:p>
          <a:p>
            <a:r>
              <a:rPr lang="en-US" dirty="0" smtClean="0"/>
              <a:t>How did JP Morgan make his millions?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efine the following in your notes.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Corporation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Laissez Faire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 Darwinism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Vertical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Horizontal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Trusts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Monopoly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Pool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Holding Company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Sherman Anti-Trust Act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0967"/>
              </p:ext>
            </p:extLst>
          </p:nvPr>
        </p:nvGraphicFramePr>
        <p:xfrm>
          <a:off x="457200" y="1600200"/>
          <a:ext cx="8229600" cy="457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557345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226252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4388294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209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3929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74456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024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3871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1806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156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7787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1450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7294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16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66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Railroads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4482"/>
            <a:ext cx="8458200" cy="653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6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Railroads Stimulate The Economy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Carried raw materials to factories.</a:t>
            </a:r>
          </a:p>
          <a:p>
            <a:r>
              <a:rPr lang="en-US" dirty="0" smtClean="0"/>
              <a:t>Carried manufactured goods from factories to markets</a:t>
            </a:r>
          </a:p>
          <a:p>
            <a:r>
              <a:rPr lang="en-US" dirty="0" smtClean="0"/>
              <a:t> Steel tracks could carry bigger loads farther, faster</a:t>
            </a:r>
          </a:p>
          <a:p>
            <a:r>
              <a:rPr lang="en-US" dirty="0" smtClean="0"/>
              <a:t>R.R. created jobs in the steel, lumber, and coal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It Rich off the Railroad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S:\Teachers\BRansom\My Pictures\Vanderbui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997869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Many made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fortune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Railroad industry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S:\Teachers\BRansom\My Pictures\Coup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131503" cy="2452028"/>
          </a:xfrm>
          <a:prstGeom prst="rect">
            <a:avLst/>
          </a:prstGeom>
          <a:noFill/>
        </p:spPr>
      </p:pic>
      <p:pic>
        <p:nvPicPr>
          <p:cNvPr id="4100" name="Picture 4" descr="C:\Documents and Settings\raypec\Local Settings\Temporary Internet Files\Content.IE5\XF8O06WG\MPj044500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706120" cy="914400"/>
          </a:xfrm>
          <a:prstGeom prst="rect">
            <a:avLst/>
          </a:prstGeom>
          <a:noFill/>
        </p:spPr>
      </p:pic>
      <p:pic>
        <p:nvPicPr>
          <p:cNvPr id="4101" name="Picture 5" descr="S:\Teachers\BRansom\My Pictures\refridgerated 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962400" cy="21329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62600" y="6019800"/>
            <a:ext cx="31242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Couplers Connected R.R. Cars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Refrigerated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Pullman Cars: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George Pullman created the first passenger cars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ullman 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3054158" cy="2971800"/>
          </a:xfrm>
        </p:spPr>
      </p:pic>
      <p:pic>
        <p:nvPicPr>
          <p:cNvPr id="5" name="Picture 4" descr="Pullman 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3910264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884</TotalTime>
  <Words>444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Zation Unit 1860s-1900s Where:  Northeast, Midwest and Westcoast Cities </vt:lpstr>
      <vt:lpstr>Railroads</vt:lpstr>
      <vt:lpstr>PowerPoint Presentation</vt:lpstr>
      <vt:lpstr>PowerPoint Presentation</vt:lpstr>
      <vt:lpstr> Railroads Stimulate The Economy </vt:lpstr>
      <vt:lpstr> Making It Rich off the Railroad </vt:lpstr>
      <vt:lpstr>Railroad Barons &amp; Railroad Invention Tycoons</vt:lpstr>
      <vt:lpstr>Railroad Barons &amp; Railroad Invention Tycoons Continued</vt:lpstr>
      <vt:lpstr>Pullman Cars: George Pullman created the first passenger cars</vt:lpstr>
      <vt:lpstr>Vanderbilt Mansion</vt:lpstr>
      <vt:lpstr>How wealthy are we talking kids? We’re talking extreme, beyond belief wealth</vt:lpstr>
      <vt:lpstr>Inventions Change the way Americans Lived on a daily basis.</vt:lpstr>
      <vt:lpstr>Andrew Carnegie</vt:lpstr>
      <vt:lpstr>John D. Rockefeller-Oil Barron</vt:lpstr>
      <vt:lpstr>New inventions and the R.R. helped Big Business Boom during this time</vt:lpstr>
      <vt:lpstr> Define the following in your notes. </vt:lpstr>
      <vt:lpstr>Big Business</vt:lpstr>
    </vt:vector>
  </TitlesOfParts>
  <Company>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Zation Unit 1860s-1900s Where:  Northeast, Midwest and Westcoast Cities</dc:title>
  <dc:creator>raypec</dc:creator>
  <cp:lastModifiedBy>Windows User</cp:lastModifiedBy>
  <cp:revision>41</cp:revision>
  <dcterms:created xsi:type="dcterms:W3CDTF">2009-10-07T11:50:57Z</dcterms:created>
  <dcterms:modified xsi:type="dcterms:W3CDTF">2019-10-17T16:29:01Z</dcterms:modified>
</cp:coreProperties>
</file>