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5143500" type="screen16x9"/>
  <p:notesSz cx="6858000" cy="9144000"/>
  <p:embeddedFontLst>
    <p:embeddedFont>
      <p:font typeface="Roboto Slab" panose="020B0604020202020204" charset="0"/>
      <p:regular r:id="rId45"/>
      <p:bold r:id="rId46"/>
    </p:embeddedFont>
    <p:embeddedFont>
      <p:font typeface="Roboto" panose="020B0604020202020204" charset="0"/>
      <p:regular r:id="rId47"/>
      <p:bold r:id="rId48"/>
      <p:italic r:id="rId49"/>
      <p:boldItalic r:id="rId5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3.fntdata"/><Relationship Id="rId50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1.fntdata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4.fntdata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med" len="med"/>
            <a:tailEnd type="none" w="med" len="med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000"/>
              <a:buNone/>
              <a:defRPr sz="4000"/>
            </a:lvl1pPr>
            <a:lvl2pPr lvl="1" algn="ctr">
              <a:spcBef>
                <a:spcPts val="0"/>
              </a:spcBef>
              <a:buSzPts val="4000"/>
              <a:buNone/>
              <a:defRPr sz="4000"/>
            </a:lvl2pPr>
            <a:lvl3pPr lvl="2" algn="ctr">
              <a:spcBef>
                <a:spcPts val="0"/>
              </a:spcBef>
              <a:buSzPts val="4000"/>
              <a:buNone/>
              <a:defRPr sz="4000"/>
            </a:lvl3pPr>
            <a:lvl4pPr lvl="3" algn="ctr">
              <a:spcBef>
                <a:spcPts val="0"/>
              </a:spcBef>
              <a:buSzPts val="4000"/>
              <a:buNone/>
              <a:defRPr sz="4000"/>
            </a:lvl4pPr>
            <a:lvl5pPr lvl="4" algn="ctr">
              <a:spcBef>
                <a:spcPts val="0"/>
              </a:spcBef>
              <a:buSzPts val="4000"/>
              <a:buNone/>
              <a:defRPr sz="4000"/>
            </a:lvl5pPr>
            <a:lvl6pPr lvl="5" algn="ctr">
              <a:spcBef>
                <a:spcPts val="0"/>
              </a:spcBef>
              <a:buSzPts val="4000"/>
              <a:buNone/>
              <a:defRPr sz="4000"/>
            </a:lvl6pPr>
            <a:lvl7pPr lvl="6" algn="ctr">
              <a:spcBef>
                <a:spcPts val="0"/>
              </a:spcBef>
              <a:buSzPts val="4000"/>
              <a:buNone/>
              <a:defRPr sz="4000"/>
            </a:lvl7pPr>
            <a:lvl8pPr lvl="7" algn="ctr">
              <a:spcBef>
                <a:spcPts val="0"/>
              </a:spcBef>
              <a:buSzPts val="4000"/>
              <a:buNone/>
              <a:defRPr sz="4000"/>
            </a:lvl8pPr>
            <a:lvl9pPr lvl="8" algn="ctr">
              <a:spcBef>
                <a:spcPts val="0"/>
              </a:spcBef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3800"/>
              <a:buNone/>
              <a:defRPr sz="3800"/>
            </a:lvl1pPr>
            <a:lvl2pPr lvl="1" algn="ctr">
              <a:spcBef>
                <a:spcPts val="0"/>
              </a:spcBef>
              <a:buSzPts val="3800"/>
              <a:buNone/>
              <a:defRPr sz="3800"/>
            </a:lvl2pPr>
            <a:lvl3pPr lvl="2" algn="ctr">
              <a:spcBef>
                <a:spcPts val="0"/>
              </a:spcBef>
              <a:buSzPts val="3800"/>
              <a:buNone/>
              <a:defRPr sz="3800"/>
            </a:lvl3pPr>
            <a:lvl4pPr lvl="3" algn="ctr">
              <a:spcBef>
                <a:spcPts val="0"/>
              </a:spcBef>
              <a:buSzPts val="3800"/>
              <a:buNone/>
              <a:defRPr sz="3800"/>
            </a:lvl4pPr>
            <a:lvl5pPr lvl="4" algn="ctr">
              <a:spcBef>
                <a:spcPts val="0"/>
              </a:spcBef>
              <a:buSzPts val="3800"/>
              <a:buNone/>
              <a:defRPr sz="3800"/>
            </a:lvl5pPr>
            <a:lvl6pPr lvl="5" algn="ctr">
              <a:spcBef>
                <a:spcPts val="0"/>
              </a:spcBef>
              <a:buSzPts val="3800"/>
              <a:buNone/>
              <a:defRPr sz="3800"/>
            </a:lvl6pPr>
            <a:lvl7pPr lvl="6" algn="ctr">
              <a:spcBef>
                <a:spcPts val="0"/>
              </a:spcBef>
              <a:buSzPts val="3800"/>
              <a:buNone/>
              <a:defRPr sz="3800"/>
            </a:lvl7pPr>
            <a:lvl8pPr lvl="7" algn="ctr">
              <a:spcBef>
                <a:spcPts val="0"/>
              </a:spcBef>
              <a:buSzPts val="3800"/>
              <a:buNone/>
              <a:defRPr sz="3800"/>
            </a:lvl8pPr>
            <a:lvl9pPr lvl="8" algn="ctr">
              <a:spcBef>
                <a:spcPts val="0"/>
              </a:spcBef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#slide=id.g2c1e49a5c9_0_102"/><Relationship Id="rId13" Type="http://schemas.openxmlformats.org/officeDocument/2006/relationships/hyperlink" Target="#slide=id.g2c1e49a5c9_0_70"/><Relationship Id="rId18" Type="http://schemas.openxmlformats.org/officeDocument/2006/relationships/hyperlink" Target="#slide=id.g2c1e49a5c9_0_16"/><Relationship Id="rId3" Type="http://schemas.openxmlformats.org/officeDocument/2006/relationships/hyperlink" Target="#slide=id.g2c18e021df_0_325"/><Relationship Id="rId21" Type="http://schemas.openxmlformats.org/officeDocument/2006/relationships/hyperlink" Target="#slide=id.g2c18e021df_0_357"/><Relationship Id="rId7" Type="http://schemas.openxmlformats.org/officeDocument/2006/relationships/hyperlink" Target="#slide=id.g2c1e49a5c9_0_110"/><Relationship Id="rId12" Type="http://schemas.openxmlformats.org/officeDocument/2006/relationships/hyperlink" Target="#slide=id.g2c1e49a5c9_0_62"/><Relationship Id="rId17" Type="http://schemas.openxmlformats.org/officeDocument/2006/relationships/hyperlink" Target="#slide=id.g2c18e021df_0_341"/><Relationship Id="rId2" Type="http://schemas.openxmlformats.org/officeDocument/2006/relationships/notesSlide" Target="../notesSlides/notesSlide1.xml"/><Relationship Id="rId16" Type="http://schemas.openxmlformats.org/officeDocument/2006/relationships/hyperlink" Target="#slide=id.g2c1e49a5c9_0_8"/><Relationship Id="rId20" Type="http://schemas.openxmlformats.org/officeDocument/2006/relationships/hyperlink" Target="#slide=id.g2c1e49a5c9_0_24"/><Relationship Id="rId1" Type="http://schemas.openxmlformats.org/officeDocument/2006/relationships/slideLayout" Target="../slideLayouts/slideLayout9.xml"/><Relationship Id="rId6" Type="http://schemas.openxmlformats.org/officeDocument/2006/relationships/hyperlink" Target="#slide=id.g2c1e49a5c9_0_118"/><Relationship Id="rId11" Type="http://schemas.openxmlformats.org/officeDocument/2006/relationships/hyperlink" Target="#slide=id.g2c1e49a5c9_0_54"/><Relationship Id="rId5" Type="http://schemas.openxmlformats.org/officeDocument/2006/relationships/hyperlink" Target="#slide=id.g2c1e49a5c9_0_46"/><Relationship Id="rId15" Type="http://schemas.openxmlformats.org/officeDocument/2006/relationships/hyperlink" Target="#slide=id.g2c18e021df_0_333"/><Relationship Id="rId10" Type="http://schemas.openxmlformats.org/officeDocument/2006/relationships/hyperlink" Target="#slide=id.g2c1e49a5c9_0_86"/><Relationship Id="rId19" Type="http://schemas.openxmlformats.org/officeDocument/2006/relationships/hyperlink" Target="#slide=id.g2c18e021df_0_349"/><Relationship Id="rId4" Type="http://schemas.openxmlformats.org/officeDocument/2006/relationships/hyperlink" Target="#slide=id.g2c1e49a5c9_0_0"/><Relationship Id="rId9" Type="http://schemas.openxmlformats.org/officeDocument/2006/relationships/hyperlink" Target="#slide=id.g2c1e49a5c9_0_94"/><Relationship Id="rId14" Type="http://schemas.openxmlformats.org/officeDocument/2006/relationships/hyperlink" Target="#slide=id.g2c1e49a5c9_0_78"/><Relationship Id="rId22" Type="http://schemas.openxmlformats.org/officeDocument/2006/relationships/hyperlink" Target="#slide=id.g2c1e49a5c9_0_38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c18e021df_0_361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c1e49a5c9_0_4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c18e021df_0_329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slide=id.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c1e49a5c9_0_106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c18e021df_0_337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#slide=next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c18e021df_0_345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c18e021df_0_353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slide=first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2125" y="102500"/>
            <a:ext cx="2570400" cy="560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sz="2400"/>
              <a:t>Reconstruction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689725" y="102500"/>
            <a:ext cx="1844100" cy="560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400"/>
              <a:t>Expansion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5224413" y="102500"/>
            <a:ext cx="1349100" cy="560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400"/>
              <a:t>Zation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400438" y="102500"/>
            <a:ext cx="1349100" cy="560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400"/>
              <a:t>   WWI</a:t>
            </a:r>
          </a:p>
        </p:txBody>
      </p:sp>
      <p:sp>
        <p:nvSpPr>
          <p:cNvPr id="67" name="Shape 67"/>
          <p:cNvSpPr/>
          <p:nvPr/>
        </p:nvSpPr>
        <p:spPr>
          <a:xfrm>
            <a:off x="313675" y="680900"/>
            <a:ext cx="19035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100</a:t>
            </a:r>
          </a:p>
        </p:txBody>
      </p:sp>
      <p:sp>
        <p:nvSpPr>
          <p:cNvPr id="68" name="Shape 68"/>
          <p:cNvSpPr/>
          <p:nvPr/>
        </p:nvSpPr>
        <p:spPr>
          <a:xfrm>
            <a:off x="2607863" y="680925"/>
            <a:ext cx="19035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4"/>
              </a:rPr>
              <a:t>100</a:t>
            </a:r>
          </a:p>
        </p:txBody>
      </p:sp>
      <p:sp>
        <p:nvSpPr>
          <p:cNvPr id="69" name="Shape 69"/>
          <p:cNvSpPr/>
          <p:nvPr/>
        </p:nvSpPr>
        <p:spPr>
          <a:xfrm>
            <a:off x="5037200" y="680900"/>
            <a:ext cx="16347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5"/>
              </a:rPr>
              <a:t>100</a:t>
            </a:r>
          </a:p>
        </p:txBody>
      </p:sp>
      <p:sp>
        <p:nvSpPr>
          <p:cNvPr id="70" name="Shape 70"/>
          <p:cNvSpPr/>
          <p:nvPr/>
        </p:nvSpPr>
        <p:spPr>
          <a:xfrm>
            <a:off x="7254250" y="4215425"/>
            <a:ext cx="18441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6"/>
              </a:rPr>
              <a:t>500</a:t>
            </a:r>
          </a:p>
        </p:txBody>
      </p:sp>
      <p:sp>
        <p:nvSpPr>
          <p:cNvPr id="71" name="Shape 71"/>
          <p:cNvSpPr/>
          <p:nvPr/>
        </p:nvSpPr>
        <p:spPr>
          <a:xfrm>
            <a:off x="7238275" y="3347513"/>
            <a:ext cx="18441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7"/>
              </a:rPr>
              <a:t>400</a:t>
            </a:r>
          </a:p>
        </p:txBody>
      </p:sp>
      <p:sp>
        <p:nvSpPr>
          <p:cNvPr id="72" name="Shape 72"/>
          <p:cNvSpPr/>
          <p:nvPr/>
        </p:nvSpPr>
        <p:spPr>
          <a:xfrm>
            <a:off x="7238275" y="2479600"/>
            <a:ext cx="18441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8"/>
              </a:rPr>
              <a:t>300</a:t>
            </a:r>
          </a:p>
        </p:txBody>
      </p:sp>
      <p:sp>
        <p:nvSpPr>
          <p:cNvPr id="73" name="Shape 73"/>
          <p:cNvSpPr/>
          <p:nvPr/>
        </p:nvSpPr>
        <p:spPr>
          <a:xfrm>
            <a:off x="7152950" y="1542600"/>
            <a:ext cx="18441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9"/>
              </a:rPr>
              <a:t>200</a:t>
            </a:r>
          </a:p>
        </p:txBody>
      </p:sp>
      <p:sp>
        <p:nvSpPr>
          <p:cNvPr id="74" name="Shape 74"/>
          <p:cNvSpPr/>
          <p:nvPr/>
        </p:nvSpPr>
        <p:spPr>
          <a:xfrm>
            <a:off x="7152950" y="680900"/>
            <a:ext cx="18441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10"/>
              </a:rPr>
              <a:t>100</a:t>
            </a:r>
          </a:p>
        </p:txBody>
      </p:sp>
      <p:sp>
        <p:nvSpPr>
          <p:cNvPr id="75" name="Shape 75"/>
          <p:cNvSpPr/>
          <p:nvPr/>
        </p:nvSpPr>
        <p:spPr>
          <a:xfrm>
            <a:off x="5037200" y="1542600"/>
            <a:ext cx="16347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11"/>
              </a:rPr>
              <a:t>200</a:t>
            </a:r>
          </a:p>
        </p:txBody>
      </p:sp>
      <p:sp>
        <p:nvSpPr>
          <p:cNvPr id="76" name="Shape 76"/>
          <p:cNvSpPr/>
          <p:nvPr/>
        </p:nvSpPr>
        <p:spPr>
          <a:xfrm>
            <a:off x="5037200" y="2479600"/>
            <a:ext cx="16977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12"/>
              </a:rPr>
              <a:t>300</a:t>
            </a:r>
          </a:p>
        </p:txBody>
      </p:sp>
      <p:sp>
        <p:nvSpPr>
          <p:cNvPr id="77" name="Shape 77"/>
          <p:cNvSpPr/>
          <p:nvPr/>
        </p:nvSpPr>
        <p:spPr>
          <a:xfrm>
            <a:off x="5050125" y="3378950"/>
            <a:ext cx="16977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13"/>
              </a:rPr>
              <a:t>400</a:t>
            </a:r>
          </a:p>
        </p:txBody>
      </p:sp>
      <p:sp>
        <p:nvSpPr>
          <p:cNvPr id="78" name="Shape 78"/>
          <p:cNvSpPr/>
          <p:nvPr/>
        </p:nvSpPr>
        <p:spPr>
          <a:xfrm>
            <a:off x="5037200" y="4278300"/>
            <a:ext cx="16977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14"/>
              </a:rPr>
              <a:t>500</a:t>
            </a:r>
          </a:p>
        </p:txBody>
      </p:sp>
      <p:sp>
        <p:nvSpPr>
          <p:cNvPr id="79" name="Shape 79"/>
          <p:cNvSpPr/>
          <p:nvPr/>
        </p:nvSpPr>
        <p:spPr>
          <a:xfrm>
            <a:off x="313675" y="1618350"/>
            <a:ext cx="19035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15"/>
              </a:rPr>
              <a:t>200</a:t>
            </a:r>
          </a:p>
        </p:txBody>
      </p:sp>
      <p:sp>
        <p:nvSpPr>
          <p:cNvPr id="80" name="Shape 80"/>
          <p:cNvSpPr/>
          <p:nvPr/>
        </p:nvSpPr>
        <p:spPr>
          <a:xfrm>
            <a:off x="2607863" y="1584013"/>
            <a:ext cx="19035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16"/>
              </a:rPr>
              <a:t>200</a:t>
            </a:r>
          </a:p>
        </p:txBody>
      </p:sp>
      <p:sp>
        <p:nvSpPr>
          <p:cNvPr id="81" name="Shape 81"/>
          <p:cNvSpPr/>
          <p:nvPr/>
        </p:nvSpPr>
        <p:spPr>
          <a:xfrm>
            <a:off x="313675" y="2521213"/>
            <a:ext cx="19035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17"/>
              </a:rPr>
              <a:t>300</a:t>
            </a:r>
          </a:p>
        </p:txBody>
      </p:sp>
      <p:sp>
        <p:nvSpPr>
          <p:cNvPr id="82" name="Shape 82"/>
          <p:cNvSpPr/>
          <p:nvPr/>
        </p:nvSpPr>
        <p:spPr>
          <a:xfrm>
            <a:off x="2630325" y="2487113"/>
            <a:ext cx="19035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18"/>
              </a:rPr>
              <a:t>300</a:t>
            </a:r>
          </a:p>
        </p:txBody>
      </p:sp>
      <p:sp>
        <p:nvSpPr>
          <p:cNvPr id="83" name="Shape 83"/>
          <p:cNvSpPr/>
          <p:nvPr/>
        </p:nvSpPr>
        <p:spPr>
          <a:xfrm>
            <a:off x="313675" y="3399750"/>
            <a:ext cx="19035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19"/>
              </a:rPr>
              <a:t>400</a:t>
            </a:r>
          </a:p>
        </p:txBody>
      </p:sp>
      <p:sp>
        <p:nvSpPr>
          <p:cNvPr id="84" name="Shape 84"/>
          <p:cNvSpPr/>
          <p:nvPr/>
        </p:nvSpPr>
        <p:spPr>
          <a:xfrm>
            <a:off x="2614350" y="3378950"/>
            <a:ext cx="19035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20"/>
              </a:rPr>
              <a:t>400</a:t>
            </a:r>
          </a:p>
        </p:txBody>
      </p:sp>
      <p:sp>
        <p:nvSpPr>
          <p:cNvPr id="85" name="Shape 85"/>
          <p:cNvSpPr/>
          <p:nvPr/>
        </p:nvSpPr>
        <p:spPr>
          <a:xfrm>
            <a:off x="313675" y="4278275"/>
            <a:ext cx="19035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21"/>
              </a:rPr>
              <a:t>500</a:t>
            </a:r>
          </a:p>
        </p:txBody>
      </p:sp>
      <p:sp>
        <p:nvSpPr>
          <p:cNvPr id="86" name="Shape 86"/>
          <p:cNvSpPr/>
          <p:nvPr/>
        </p:nvSpPr>
        <p:spPr>
          <a:xfrm>
            <a:off x="2614350" y="4278275"/>
            <a:ext cx="1903500" cy="743700"/>
          </a:xfrm>
          <a:prstGeom prst="flowChartAlternateProcess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22"/>
              </a:rPr>
              <a:t>500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is a modern day equivalent of a muckraker?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Investigative Reporter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law promised 160 acres of free land?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Homestead Act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 Back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Who was Wovoka?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Native American medicine man that created the Ghost Dance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Who was Sitting Bull?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The chief who led the Native Americans at the Battle of Little Bighorn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>
            <a:hlinkClick r:id="rId3"/>
          </p:cNvPr>
          <p:cNvSpPr/>
          <p:nvPr/>
        </p:nvSpPr>
        <p:spPr>
          <a:xfrm>
            <a:off x="490250" y="2169475"/>
            <a:ext cx="7877659" cy="80453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chemeClr val="lt2"/>
                </a:solidFill>
                <a:latin typeface="Arial"/>
              </a:rPr>
              <a:t>Double Jeopardy!!!!!!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How was assimilation enforced upon Native Americans? (3 points) </a:t>
            </a: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Who assassinated Abraham Lincoln?</a:t>
            </a:r>
          </a:p>
          <a:p>
            <a:pPr marL="914400" lvl="0" indent="45720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Forced onto reservations</a:t>
            </a:r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Must give up all arms</a:t>
            </a:r>
          </a:p>
          <a:p>
            <a:pPr marL="457200" lvl="0" indent="-457200" rtl="0">
              <a:spcBef>
                <a:spcPts val="0"/>
              </a:spcBef>
              <a:buSzPts val="3600"/>
              <a:buAutoNum type="arabicPeriod"/>
            </a:pPr>
            <a:r>
              <a:rPr lang="en" sz="3600"/>
              <a:t>Children sent to white schools to learn ‘the white man’s way’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general died in the Battle of Little Bighorn?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General Custer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How did Andrew Carnegie earn his fortune?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By using vertical integration in the steel industry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is an example of how cities became modern in the late 1800s? </a:t>
            </a: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Creation of the suburb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Why were labor unions formed? (100 points per answer. Max= 300)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End Child Labor</a:t>
            </a:r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Better Pay/Hours</a:t>
            </a:r>
          </a:p>
          <a:p>
            <a:pPr marL="457200" lvl="0" indent="-457200" rtl="0">
              <a:spcBef>
                <a:spcPts val="0"/>
              </a:spcBef>
              <a:buSzPts val="3600"/>
              <a:buAutoNum type="arabicPeriod"/>
            </a:pPr>
            <a:r>
              <a:rPr lang="en" sz="3600"/>
              <a:t>Better Working Conditions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was the purpose of the Progressive Movement?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/>
              <a:t>John Wilkes Booth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Fix the problem created by immigration, urbanization, and industrialization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was the name of the men that Teddy Roosevelt led?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The Rough Riders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was the name of the dangerous area between trenches?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No man’s land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event is credited with the outbreak of World War 1?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The assassination of Archduke Franz Ferdinand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caused the U.S. to enter the Great War?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The Zimmerman Note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was the Schlieffen Plan?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amendment gave African Americans the right to vote?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Germany would attack France by going through Belgium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were the long term causes of WWI?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Nationalism, Militarism, and Alliances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en"/>
              <a:t>15th Amendment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did Plessy vs Ferguson establish?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Answer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"/>
              <a:t>Separate but equal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/>
              <a:t>What was the goal of the Klu Klux Klan?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/>
              <a:t>			</a:t>
            </a:r>
            <a:r>
              <a:rPr lang="en" u="sng">
                <a:solidFill>
                  <a:schemeClr val="hlink"/>
                </a:solidFill>
                <a:hlinkClick r:id="rId3"/>
              </a:rPr>
              <a:t>Answer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533400" rtl="0">
              <a:spcBef>
                <a:spcPts val="0"/>
              </a:spcBef>
              <a:spcAft>
                <a:spcPts val="0"/>
              </a:spcAft>
              <a:buSzPts val="4800"/>
              <a:buAutoNum type="arabicPeriod"/>
            </a:pPr>
            <a:r>
              <a:rPr lang="en" sz="3600"/>
              <a:t>Keep black from</a:t>
            </a:r>
            <a:r>
              <a:rPr lang="en"/>
              <a:t> </a:t>
            </a:r>
            <a:r>
              <a:rPr lang="en" sz="3600"/>
              <a:t>voting</a:t>
            </a:r>
          </a:p>
          <a:p>
            <a:pPr marL="457200" lvl="0" indent="-457200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Restore Southern Pride</a:t>
            </a:r>
          </a:p>
          <a:p>
            <a:pPr marL="457200" lvl="0" indent="-457200" rtl="0">
              <a:spcBef>
                <a:spcPts val="0"/>
              </a:spcBef>
              <a:buSzPts val="3600"/>
              <a:buAutoNum type="arabicPeriod"/>
            </a:pPr>
            <a:r>
              <a:rPr lang="en" sz="3600"/>
              <a:t>Keep blacks as second class citizens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Back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On-screen Show (16:9)</PresentationFormat>
  <Paragraphs>109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Roboto Slab</vt:lpstr>
      <vt:lpstr>Roboto</vt:lpstr>
      <vt:lpstr>Arial</vt:lpstr>
      <vt:lpstr>Marina</vt:lpstr>
      <vt:lpstr>PowerPoint Presentation</vt:lpstr>
      <vt:lpstr>Who assassinated Abraham Lincoln? Answer </vt:lpstr>
      <vt:lpstr>John Wilkes Booth Back</vt:lpstr>
      <vt:lpstr>What amendment gave African Americans the right to vote? Answer </vt:lpstr>
      <vt:lpstr>15th Amendment Back</vt:lpstr>
      <vt:lpstr>What did Plessy vs Ferguson establish? Answer </vt:lpstr>
      <vt:lpstr>Separate but equal Back</vt:lpstr>
      <vt:lpstr>What was the goal of the Klu Klux Klan?    Answer </vt:lpstr>
      <vt:lpstr>Keep black from voting Restore Southern Pride Keep blacks as second class citizens Back</vt:lpstr>
      <vt:lpstr>What is a modern day equivalent of a muckraker? Answer </vt:lpstr>
      <vt:lpstr>Investigative Reporter Back</vt:lpstr>
      <vt:lpstr>What law promised 160 acres of free land? Answer</vt:lpstr>
      <vt:lpstr>Homestead Act  Back</vt:lpstr>
      <vt:lpstr>Who was Wovoka? Answer</vt:lpstr>
      <vt:lpstr>Native American medicine man that created the Ghost Dance Back</vt:lpstr>
      <vt:lpstr>Who was Sitting Bull? Answer</vt:lpstr>
      <vt:lpstr>The chief who led the Native Americans at the Battle of Little Bighorn Back</vt:lpstr>
      <vt:lpstr>PowerPoint Presentation</vt:lpstr>
      <vt:lpstr>How was assimilation enforced upon Native Americans? (3 points) Answer</vt:lpstr>
      <vt:lpstr>Forced onto reservations Must give up all arms Children sent to white schools to learn ‘the white man’s way’ Back</vt:lpstr>
      <vt:lpstr>What general died in the Battle of Little Bighorn? Answer</vt:lpstr>
      <vt:lpstr>General Custer Back</vt:lpstr>
      <vt:lpstr>How did Andrew Carnegie earn his fortune? Answer</vt:lpstr>
      <vt:lpstr>By using vertical integration in the steel industry Back</vt:lpstr>
      <vt:lpstr>What is an example of how cities became modern in the late 1800s? Answer</vt:lpstr>
      <vt:lpstr>Creation of the suburb Back</vt:lpstr>
      <vt:lpstr>Why were labor unions formed? (100 points per answer. Max= 300) Answers</vt:lpstr>
      <vt:lpstr>End Child Labor Better Pay/Hours Better Working Conditions Back</vt:lpstr>
      <vt:lpstr>What was the purpose of the Progressive Movement? Answer</vt:lpstr>
      <vt:lpstr>Fix the problem created by immigration, urbanization, and industrialization Back</vt:lpstr>
      <vt:lpstr>What was the name of the men that Teddy Roosevelt led? Answer</vt:lpstr>
      <vt:lpstr>The Rough Riders Back</vt:lpstr>
      <vt:lpstr>What was the name of the dangerous area between trenches? Answer</vt:lpstr>
      <vt:lpstr>No man’s land Back</vt:lpstr>
      <vt:lpstr>What event is credited with the outbreak of World War 1? Answer</vt:lpstr>
      <vt:lpstr>The assassination of Archduke Franz Ferdinand  Back</vt:lpstr>
      <vt:lpstr>What caused the U.S. to enter the Great War? Answer</vt:lpstr>
      <vt:lpstr>The Zimmerman Note Back</vt:lpstr>
      <vt:lpstr>What was the Schlieffen Plan? Answer</vt:lpstr>
      <vt:lpstr>Germany would attack France by going through Belgium Back</vt:lpstr>
      <vt:lpstr>What were the long term causes of WWI? Answer</vt:lpstr>
      <vt:lpstr>Nationalism, Militarism, and Alliances 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Howard</dc:creator>
  <cp:lastModifiedBy>Windows User</cp:lastModifiedBy>
  <cp:revision>1</cp:revision>
  <dcterms:modified xsi:type="dcterms:W3CDTF">2017-12-18T14:36:48Z</dcterms:modified>
</cp:coreProperties>
</file>