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Impact" panose="020B0806030902050204" pitchFamily="34" charset="0"/>
      <p:regular r:id="rId18"/>
    </p:embeddedFont>
    <p:embeddedFont>
      <p:font typeface="Amatic SC" panose="020B0604020202020204" charset="-79"/>
      <p:regular r:id="rId19"/>
      <p:bold r:id="rId20"/>
    </p:embeddedFont>
    <p:embeddedFont>
      <p:font typeface="Source Code Pro"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loc.gov/teachers/classroommaterials/presentationsandactivities/presentations/timeline/depwwii/newdeal/goodman.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loc.gov/teachers/classroommaterials/presentationsandactivities/presentations/timeline/depwwii/newdeal/failure.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vcWeNf9g6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433900"/>
            <a:ext cx="8520600" cy="1437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a:solidFill>
                  <a:srgbClr val="2A1A00"/>
                </a:solidFill>
                <a:latin typeface="Impact"/>
                <a:ea typeface="Impact"/>
                <a:cs typeface="Impact"/>
                <a:sym typeface="Impact"/>
              </a:rPr>
              <a:t>New Deal</a:t>
            </a:r>
            <a:endParaRPr sz="6000"/>
          </a:p>
        </p:txBody>
      </p:sp>
      <p:sp>
        <p:nvSpPr>
          <p:cNvPr id="57" name="Shape 57"/>
          <p:cNvSpPr txBox="1">
            <a:spLocks noGrp="1"/>
          </p:cNvSpPr>
          <p:nvPr>
            <p:ph type="subTitle" idx="1"/>
          </p:nvPr>
        </p:nvSpPr>
        <p:spPr>
          <a:xfrm>
            <a:off x="311700" y="1789825"/>
            <a:ext cx="8520600" cy="3064500"/>
          </a:xfrm>
          <a:prstGeom prst="rect">
            <a:avLst/>
          </a:prstGeom>
        </p:spPr>
        <p:txBody>
          <a:bodyPr spcFirstLastPara="1" wrap="square" lIns="91425" tIns="91425" rIns="91425" bIns="91425" anchor="ctr" anchorCtr="0">
            <a:noAutofit/>
          </a:bodyPr>
          <a:lstStyle/>
          <a:p>
            <a:pPr marL="0" lvl="0" indent="0" rtl="0">
              <a:lnSpc>
                <a:spcPct val="115000"/>
              </a:lnSpc>
              <a:spcBef>
                <a:spcPts val="700"/>
              </a:spcBef>
              <a:spcAft>
                <a:spcPts val="0"/>
              </a:spcAft>
              <a:buClr>
                <a:schemeClr val="dk1"/>
              </a:buClr>
              <a:buSzPts val="1100"/>
              <a:buFont typeface="Arial"/>
              <a:buNone/>
            </a:pPr>
            <a:r>
              <a:rPr lang="en" b="1">
                <a:solidFill>
                  <a:srgbClr val="2A1A00"/>
                </a:solidFill>
              </a:rPr>
              <a:t>Label and describe</a:t>
            </a:r>
            <a:r>
              <a:rPr lang="en">
                <a:solidFill>
                  <a:srgbClr val="2A1A00"/>
                </a:solidFill>
              </a:rPr>
              <a:t> </a:t>
            </a:r>
            <a:r>
              <a:rPr lang="en" b="1">
                <a:solidFill>
                  <a:srgbClr val="2A1A00"/>
                </a:solidFill>
              </a:rPr>
              <a:t>2 programs from the New Deal that correctly fit into each of the following categories. Look at pages 777-781 and 790-791 in your in-class book.</a:t>
            </a:r>
            <a:endParaRPr b="1">
              <a:solidFill>
                <a:srgbClr val="2A1A00"/>
              </a:solidFill>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7" name="Shape 117"/>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18" name="Shape 118"/>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19" name="Shape 119"/>
          <p:cNvPicPr preferRelativeResize="0"/>
          <p:nvPr/>
        </p:nvPicPr>
        <p:blipFill>
          <a:blip r:embed="rId3">
            <a:alphaModFix/>
          </a:blip>
          <a:stretch>
            <a:fillRect/>
          </a:stretch>
        </p:blipFill>
        <p:spPr>
          <a:xfrm>
            <a:off x="1" y="0"/>
            <a:ext cx="48324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5" name="Shape 125"/>
          <p:cNvSpPr txBox="1">
            <a:spLocks noGrp="1"/>
          </p:cNvSpPr>
          <p:nvPr>
            <p:ph type="body" idx="1"/>
          </p:nvPr>
        </p:nvSpPr>
        <p:spPr>
          <a:xfrm>
            <a:off x="311700" y="45200"/>
            <a:ext cx="4596900" cy="5098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900" b="1">
                <a:solidFill>
                  <a:srgbClr val="000000"/>
                </a:solidFill>
                <a:latin typeface="Arial"/>
                <a:ea typeface="Arial"/>
                <a:cs typeface="Arial"/>
                <a:sym typeface="Arial"/>
              </a:rPr>
              <a:t>Roosevelt Is a “Damned Good Man”</a:t>
            </a:r>
            <a:endParaRPr sz="900" b="1">
              <a:solidFill>
                <a:srgbClr val="000000"/>
              </a:solidFill>
              <a:latin typeface="Arial"/>
              <a:ea typeface="Arial"/>
              <a:cs typeface="Arial"/>
              <a:sym typeface="Arial"/>
            </a:endParaRPr>
          </a:p>
          <a:p>
            <a:pPr marL="0" lvl="0" indent="0">
              <a:spcBef>
                <a:spcPts val="1600"/>
              </a:spcBef>
              <a:spcAft>
                <a:spcPts val="0"/>
              </a:spcAft>
              <a:buNone/>
            </a:pPr>
            <a:r>
              <a:rPr lang="en" sz="900">
                <a:solidFill>
                  <a:srgbClr val="000000"/>
                </a:solidFill>
                <a:latin typeface="Arial"/>
                <a:ea typeface="Arial"/>
                <a:cs typeface="Arial"/>
                <a:sym typeface="Arial"/>
              </a:rPr>
              <a:t>I was born in the old country—Italy—41 years ago and came over here when I was 3 months old. Things have certainly changed a lot in forty years….</a:t>
            </a:r>
            <a:endParaRPr sz="900">
              <a:solidFill>
                <a:srgbClr val="000000"/>
              </a:solidFill>
              <a:latin typeface="Arial"/>
              <a:ea typeface="Arial"/>
              <a:cs typeface="Arial"/>
              <a:sym typeface="Arial"/>
            </a:endParaRPr>
          </a:p>
          <a:p>
            <a:pPr marL="0" lvl="0" indent="0">
              <a:spcBef>
                <a:spcPts val="1600"/>
              </a:spcBef>
              <a:spcAft>
                <a:spcPts val="0"/>
              </a:spcAft>
              <a:buNone/>
            </a:pPr>
            <a:r>
              <a:rPr lang="en" sz="900">
                <a:solidFill>
                  <a:srgbClr val="000000"/>
                </a:solidFill>
                <a:latin typeface="Arial"/>
                <a:ea typeface="Arial"/>
                <a:cs typeface="Arial"/>
                <a:sym typeface="Arial"/>
              </a:rPr>
              <a:t>I can get a job today even if we got a depression. I don't mean that I wasn’t on relief when things got tough because there was a time when everything was shut down and I had to get on relief for a job. It isn’t so long ago I was working on WPA. Believe me it was a big help. But it wasn’t the kind of a job I should have had because this town is Republican and I am a Republican and I was a good worker for the party—making voters and helping a lot of people out—getting their taxes rebated (abated). Getting jobs for them. When it came my turn that I needed help the politicians told me that I had to go on relief—well, when I did I was handed a shovel and pick….Roosevelt is a damn good man—you take all these young fellows and you can't talk to them like in the old days to swing them over. Today all these kids are satisfied on WPA and the NYA. My son works there and gets 44 cents an hour….</a:t>
            </a:r>
            <a:endParaRPr sz="900">
              <a:solidFill>
                <a:srgbClr val="000000"/>
              </a:solidFill>
              <a:latin typeface="Arial"/>
              <a:ea typeface="Arial"/>
              <a:cs typeface="Arial"/>
              <a:sym typeface="Arial"/>
            </a:endParaRPr>
          </a:p>
          <a:p>
            <a:pPr marL="0" lvl="0" indent="0">
              <a:spcBef>
                <a:spcPts val="1600"/>
              </a:spcBef>
              <a:spcAft>
                <a:spcPts val="1600"/>
              </a:spcAft>
              <a:buNone/>
            </a:pPr>
            <a:r>
              <a:rPr lang="en" sz="900">
                <a:solidFill>
                  <a:srgbClr val="000000"/>
                </a:solidFill>
                <a:latin typeface="Arial"/>
                <a:ea typeface="Arial"/>
                <a:cs typeface="Arial"/>
                <a:sym typeface="Arial"/>
              </a:rPr>
              <a:t>You know sometimes I wonder what way we are drifting—some of the laws that was passed in the last few years were very good for the people and I guess you know what happened. You take the N.R.A. I think that was very good—it gave everybody a chance except those who are misers and are never satisfied if they make 100 dollars a week. This other law the Social Security I believe is the best. The only fault I find is that a man has to reach the age of 65 before he can collect. Well how many do? [?] They tell you nowadays that a person lives longer— well they used to before this depression but[,?] hell[,?] today you worry your god damn head off on how to meet both ends and that makes your life much shorter. You see what I mean that this government wants to do something good for the people and does but damn it they put strings to it. </a:t>
            </a:r>
            <a:endParaRPr sz="900"/>
          </a:p>
        </p:txBody>
      </p:sp>
      <p:sp>
        <p:nvSpPr>
          <p:cNvPr id="126" name="Shape 126"/>
          <p:cNvSpPr txBox="1">
            <a:spLocks noGrp="1"/>
          </p:cNvSpPr>
          <p:nvPr>
            <p:ph type="body" idx="2"/>
          </p:nvPr>
        </p:nvSpPr>
        <p:spPr>
          <a:xfrm>
            <a:off x="4827125" y="45200"/>
            <a:ext cx="3909600" cy="4800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900">
                <a:solidFill>
                  <a:srgbClr val="000000"/>
                </a:solidFill>
                <a:latin typeface="Arial"/>
                <a:ea typeface="Arial"/>
                <a:cs typeface="Arial"/>
                <a:sym typeface="Arial"/>
              </a:rPr>
              <a:t>Tell me how many reach the age of 65? Very few. Why the hell don't they give a person a break and say at 56 years old you should retire from work and enjoy life instead of waiting until he is almost dead they give him a few dollars a month. I think the whole shooting match is wrong. And unless we get the crooks and chislers out of Washington we'll remain the same.</a:t>
            </a:r>
            <a:endParaRPr sz="900">
              <a:solidFill>
                <a:srgbClr val="000000"/>
              </a:solidFill>
              <a:latin typeface="Arial"/>
              <a:ea typeface="Arial"/>
              <a:cs typeface="Arial"/>
              <a:sym typeface="Arial"/>
            </a:endParaRPr>
          </a:p>
          <a:p>
            <a:pPr marL="0" lvl="0" indent="0">
              <a:spcBef>
                <a:spcPts val="1600"/>
              </a:spcBef>
              <a:spcAft>
                <a:spcPts val="0"/>
              </a:spcAft>
              <a:buNone/>
            </a:pPr>
            <a:r>
              <a:rPr lang="en" sz="900">
                <a:solidFill>
                  <a:srgbClr val="000000"/>
                </a:solidFill>
                <a:latin typeface="Arial"/>
                <a:ea typeface="Arial"/>
                <a:cs typeface="Arial"/>
                <a:sym typeface="Arial"/>
              </a:rPr>
              <a:t> </a:t>
            </a:r>
            <a:r>
              <a:rPr lang="en" sz="900">
                <a:solidFill>
                  <a:srgbClr val="333333"/>
                </a:solidFill>
                <a:highlight>
                  <a:srgbClr val="FFFFFF"/>
                </a:highlight>
                <a:latin typeface="Arial"/>
                <a:ea typeface="Arial"/>
                <a:cs typeface="Arial"/>
                <a:sym typeface="Arial"/>
              </a:rPr>
              <a:t>Library of Congress, Manuscript Division, WPA Federal Writers' Project Collection.</a:t>
            </a:r>
            <a:r>
              <a:rPr lang="en" sz="900">
                <a:solidFill>
                  <a:srgbClr val="000000"/>
                </a:solidFill>
                <a:latin typeface="Arial"/>
                <a:ea typeface="Arial"/>
                <a:cs typeface="Arial"/>
                <a:sym typeface="Arial"/>
              </a:rPr>
              <a:t> Public domain,</a:t>
            </a:r>
            <a:r>
              <a:rPr lang="en" sz="900">
                <a:solidFill>
                  <a:srgbClr val="000000"/>
                </a:solidFill>
                <a:uFill>
                  <a:noFill/>
                </a:uFill>
                <a:latin typeface="Arial"/>
                <a:ea typeface="Arial"/>
                <a:cs typeface="Arial"/>
                <a:sym typeface="Arial"/>
                <a:hlinkClick r:id="rId3"/>
              </a:rPr>
              <a:t> </a:t>
            </a:r>
            <a:r>
              <a:rPr lang="en" sz="900" u="sng">
                <a:solidFill>
                  <a:schemeClr val="accent5"/>
                </a:solidFill>
                <a:latin typeface="Arial"/>
                <a:ea typeface="Arial"/>
                <a:cs typeface="Arial"/>
                <a:sym typeface="Arial"/>
                <a:hlinkClick r:id="rId3"/>
              </a:rPr>
              <a:t>http://www.loc.gov/teachers/classroommaterials/presentationsandactivities/presentations/timeline/depwwii/newdeal/goodman.html</a:t>
            </a:r>
            <a:r>
              <a:rPr lang="en" sz="900">
                <a:solidFill>
                  <a:srgbClr val="000000"/>
                </a:solidFill>
                <a:latin typeface="Arial"/>
                <a:ea typeface="Arial"/>
                <a:cs typeface="Arial"/>
                <a:sym typeface="Arial"/>
              </a:rPr>
              <a:t>.</a:t>
            </a:r>
            <a:endParaRPr sz="900">
              <a:solidFill>
                <a:srgbClr val="000000"/>
              </a:solidFill>
              <a:latin typeface="Arial"/>
              <a:ea typeface="Arial"/>
              <a:cs typeface="Arial"/>
              <a:sym typeface="Arial"/>
            </a:endParaRPr>
          </a:p>
          <a:p>
            <a:pPr marL="0" lvl="0" indent="0">
              <a:spcBef>
                <a:spcPts val="1600"/>
              </a:spcBef>
              <a:spcAft>
                <a:spcPts val="0"/>
              </a:spcAft>
              <a:buNone/>
            </a:pPr>
            <a:endParaRPr/>
          </a:p>
          <a:p>
            <a:pPr marL="0" lvl="0" indent="0">
              <a:spcBef>
                <a:spcPts val="1600"/>
              </a:spcBef>
              <a:spcAft>
                <a:spcPts val="1600"/>
              </a:spcAft>
              <a:buNone/>
            </a:pPr>
            <a:endParaRPr/>
          </a:p>
        </p:txBody>
      </p:sp>
      <p:cxnSp>
        <p:nvCxnSpPr>
          <p:cNvPr id="127" name="Shape 127"/>
          <p:cNvCxnSpPr/>
          <p:nvPr/>
        </p:nvCxnSpPr>
        <p:spPr>
          <a:xfrm>
            <a:off x="5053100" y="2567225"/>
            <a:ext cx="11208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Look at each primary source and briefly explain how the New Deal was a negative Impact on the United States</a:t>
            </a:r>
            <a:r>
              <a:rPr lang="en"/>
              <a:t>. </a:t>
            </a:r>
            <a:endParaRPr/>
          </a:p>
        </p:txBody>
      </p:sp>
      <p:sp>
        <p:nvSpPr>
          <p:cNvPr id="133" name="Shape 133"/>
          <p:cNvSpPr txBox="1">
            <a:spLocks noGrp="1"/>
          </p:cNvSpPr>
          <p:nvPr>
            <p:ph type="body" idx="1"/>
          </p:nvPr>
        </p:nvSpPr>
        <p:spPr>
          <a:xfrm>
            <a:off x="311700" y="1383050"/>
            <a:ext cx="3999900" cy="35163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34" name="Shape 134"/>
          <p:cNvSpPr txBox="1">
            <a:spLocks noGrp="1"/>
          </p:cNvSpPr>
          <p:nvPr>
            <p:ph type="body" idx="2"/>
          </p:nvPr>
        </p:nvSpPr>
        <p:spPr>
          <a:xfrm>
            <a:off x="4832400" y="1228675"/>
            <a:ext cx="3999900" cy="3670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5" name="Shape 135"/>
          <p:cNvPicPr preferRelativeResize="0"/>
          <p:nvPr/>
        </p:nvPicPr>
        <p:blipFill>
          <a:blip r:embed="rId3">
            <a:alphaModFix/>
          </a:blip>
          <a:stretch>
            <a:fillRect/>
          </a:stretch>
        </p:blipFill>
        <p:spPr>
          <a:xfrm>
            <a:off x="203250" y="1437275"/>
            <a:ext cx="4629149" cy="36203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Shape 141"/>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42" name="Shape 142"/>
          <p:cNvSpPr txBox="1">
            <a:spLocks noGrp="1"/>
          </p:cNvSpPr>
          <p:nvPr>
            <p:ph type="body" idx="2"/>
          </p:nvPr>
        </p:nvSpPr>
        <p:spPr>
          <a:xfrm>
            <a:off x="4980800" y="1228675"/>
            <a:ext cx="38514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43" name="Shape 143"/>
          <p:cNvPicPr preferRelativeResize="0"/>
          <p:nvPr/>
        </p:nvPicPr>
        <p:blipFill>
          <a:blip r:embed="rId3">
            <a:alphaModFix/>
          </a:blip>
          <a:stretch>
            <a:fillRect/>
          </a:stretch>
        </p:blipFill>
        <p:spPr>
          <a:xfrm>
            <a:off x="123325" y="334475"/>
            <a:ext cx="4944400" cy="4763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9" name="Shape 149"/>
          <p:cNvSpPr txBox="1">
            <a:spLocks noGrp="1"/>
          </p:cNvSpPr>
          <p:nvPr>
            <p:ph type="body" idx="1"/>
          </p:nvPr>
        </p:nvSpPr>
        <p:spPr>
          <a:xfrm>
            <a:off x="311700" y="292850"/>
            <a:ext cx="3999900" cy="440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100" b="1">
                <a:solidFill>
                  <a:srgbClr val="000000"/>
                </a:solidFill>
                <a:latin typeface="Arial"/>
                <a:ea typeface="Arial"/>
                <a:cs typeface="Arial"/>
                <a:sym typeface="Arial"/>
              </a:rPr>
              <a:t>The New Deal Was a Failure</a:t>
            </a: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As to the New Deal, I believe that it has been a failure as it has protected the trusts more than the American people. Today, the poor are poorer, and the trusts are richer. Another reason: this is a county that is controlled by the trusts. When one stands on the street, and closes his eyes for a moment, and then opens them and looks; everything, absolutely all that one sees is made by the trusts. The automobile that passes by, the street car, the trucks, everything that one wears: shoes, clothes, etc. When one enters a restaurant, he sees the plates, the tables, the spoons, all is made by the trusts. 95% of what one eats is controlled by the trusts. The trusts for more than 200 years have been controlling all the industries, and killing the small business men. We have reached a state in which the trusts dominate all, as they are the owners of the money, or nearly all the money that there is in the United States….</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I do not believe that Roosevelt will solve this crisis, for if he had wanted to, as he promised to the American people, he would have solved it, as the Legislature and the Senate have given Roosevelt more power than any other president of the United States….</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I must state in making these declarations that I was one of so many fools that believing in the so much “cackled” New Deal, and that I went to deposit my vote for the one who is today President of the United States, Franklin D. Roosevelt, who has deceived my most pure illusions with the respect to the solution of this great crisis….</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u="sng">
                <a:solidFill>
                  <a:srgbClr val="0563C1"/>
                </a:solidFill>
                <a:latin typeface="Arial"/>
                <a:ea typeface="Arial"/>
                <a:cs typeface="Arial"/>
                <a:sym typeface="Arial"/>
              </a:rPr>
              <a:t>l</a:t>
            </a:r>
            <a:endParaRPr sz="900" u="sng">
              <a:solidFill>
                <a:srgbClr val="0563C1"/>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a:spcBef>
                <a:spcPts val="0"/>
              </a:spcBef>
              <a:spcAft>
                <a:spcPts val="1600"/>
              </a:spcAft>
              <a:buNone/>
            </a:pPr>
            <a:endParaRPr/>
          </a:p>
        </p:txBody>
      </p:sp>
      <p:sp>
        <p:nvSpPr>
          <p:cNvPr id="150" name="Shape 150"/>
          <p:cNvSpPr txBox="1">
            <a:spLocks noGrp="1"/>
          </p:cNvSpPr>
          <p:nvPr>
            <p:ph type="body" idx="2"/>
          </p:nvPr>
        </p:nvSpPr>
        <p:spPr>
          <a:xfrm>
            <a:off x="4760075" y="10350"/>
            <a:ext cx="3999900" cy="456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I wish to state also that I will not vote again for any candidate for President of the United States, who belongs to the Democratic or Republican party, as I believe that anyone of these presidents has not an ideology really democratic and just, for those of us who work, and produce, and are respectful of the law.</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000000"/>
                </a:solidFill>
                <a:latin typeface="Arial"/>
                <a:ea typeface="Arial"/>
                <a:cs typeface="Arial"/>
                <a:sym typeface="Arial"/>
              </a:rPr>
              <a:t> </a:t>
            </a:r>
            <a:endParaRPr sz="900">
              <a:solidFill>
                <a:srgbClr val="000000"/>
              </a:solidFill>
              <a:latin typeface="Arial"/>
              <a:ea typeface="Arial"/>
              <a:cs typeface="Arial"/>
              <a:sym typeface="Arial"/>
            </a:endParaRPr>
          </a:p>
          <a:p>
            <a:pPr marL="0" lvl="0" indent="0" rtl="0">
              <a:spcBef>
                <a:spcPts val="0"/>
              </a:spcBef>
              <a:spcAft>
                <a:spcPts val="0"/>
              </a:spcAft>
              <a:buNone/>
            </a:pPr>
            <a:r>
              <a:rPr lang="en" sz="900">
                <a:solidFill>
                  <a:srgbClr val="333333"/>
                </a:solidFill>
                <a:highlight>
                  <a:srgbClr val="FFFFFF"/>
                </a:highlight>
                <a:latin typeface="Arial"/>
                <a:ea typeface="Arial"/>
                <a:cs typeface="Arial"/>
                <a:sym typeface="Arial"/>
              </a:rPr>
              <a:t>Library of Congress, Manuscript Division, WPA Federal Writers' Project Collection.</a:t>
            </a:r>
            <a:r>
              <a:rPr lang="en" sz="900">
                <a:solidFill>
                  <a:srgbClr val="000000"/>
                </a:solidFill>
                <a:latin typeface="Arial"/>
                <a:ea typeface="Arial"/>
                <a:cs typeface="Arial"/>
                <a:sym typeface="Arial"/>
              </a:rPr>
              <a:t> Public domain, </a:t>
            </a:r>
            <a:r>
              <a:rPr lang="en" sz="900" u="sng">
                <a:solidFill>
                  <a:schemeClr val="hlink"/>
                </a:solidFill>
                <a:latin typeface="Arial"/>
                <a:ea typeface="Arial"/>
                <a:cs typeface="Arial"/>
                <a:sym typeface="Arial"/>
                <a:hlinkClick r:id="rId3"/>
              </a:rPr>
              <a:t>http://www.loc.gov/teachers/classroommaterials/presentationsandactivities/presentations/timeline/depwwii/newdeal/failure.html</a:t>
            </a:r>
            <a:endParaRPr sz="900" u="sng">
              <a:solidFill>
                <a:srgbClr val="0563C1"/>
              </a:solidFill>
              <a:latin typeface="Arial"/>
              <a:ea typeface="Arial"/>
              <a:cs typeface="Arial"/>
              <a:sym typeface="Arial"/>
            </a:endParaRPr>
          </a:p>
          <a:p>
            <a:pPr marL="0" lvl="0" indent="0" rtl="0">
              <a:spcBef>
                <a:spcPts val="0"/>
              </a:spcBef>
              <a:spcAft>
                <a:spcPts val="0"/>
              </a:spcAft>
              <a:buNone/>
            </a:pPr>
            <a:endParaRPr sz="900" u="sng">
              <a:solidFill>
                <a:srgbClr val="0563C1"/>
              </a:solidFill>
              <a:latin typeface="Arial"/>
              <a:ea typeface="Arial"/>
              <a:cs typeface="Arial"/>
              <a:sym typeface="Arial"/>
            </a:endParaRPr>
          </a:p>
          <a:p>
            <a:pPr marL="0" lvl="0" indent="0" rtl="0">
              <a:spcBef>
                <a:spcPts val="0"/>
              </a:spcBef>
              <a:spcAft>
                <a:spcPts val="0"/>
              </a:spcAft>
              <a:buNone/>
            </a:pPr>
            <a:endParaRPr sz="900" u="sng">
              <a:solidFill>
                <a:srgbClr val="0563C1"/>
              </a:solidFill>
              <a:latin typeface="Arial"/>
              <a:ea typeface="Arial"/>
              <a:cs typeface="Arial"/>
              <a:sym typeface="Arial"/>
            </a:endParaRPr>
          </a:p>
          <a:p>
            <a:pPr marL="0" lvl="0" indent="0" rtl="0">
              <a:spcBef>
                <a:spcPts val="0"/>
              </a:spcBef>
              <a:spcAft>
                <a:spcPts val="0"/>
              </a:spcAft>
              <a:buNone/>
            </a:pPr>
            <a:endParaRPr sz="900" u="sng">
              <a:solidFill>
                <a:srgbClr val="0563C1"/>
              </a:solidFill>
              <a:latin typeface="Arial"/>
              <a:ea typeface="Arial"/>
              <a:cs typeface="Arial"/>
              <a:sym typeface="Arial"/>
            </a:endParaRPr>
          </a:p>
          <a:p>
            <a:pPr marL="0" lvl="0" indent="0" rtl="0">
              <a:spcBef>
                <a:spcPts val="0"/>
              </a:spcBef>
              <a:spcAft>
                <a:spcPts val="0"/>
              </a:spcAft>
              <a:buNone/>
            </a:pPr>
            <a:endParaRPr sz="900" u="sng">
              <a:solidFill>
                <a:srgbClr val="0563C1"/>
              </a:solidFill>
              <a:latin typeface="Arial"/>
              <a:ea typeface="Arial"/>
              <a:cs typeface="Arial"/>
              <a:sym typeface="Arial"/>
            </a:endParaRPr>
          </a:p>
        </p:txBody>
      </p:sp>
      <p:cxnSp>
        <p:nvCxnSpPr>
          <p:cNvPr id="151" name="Shape 151"/>
          <p:cNvCxnSpPr>
            <a:stCxn id="150" idx="1"/>
          </p:cNvCxnSpPr>
          <p:nvPr/>
        </p:nvCxnSpPr>
        <p:spPr>
          <a:xfrm>
            <a:off x="4760075" y="2294850"/>
            <a:ext cx="1549500" cy="20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67075" y="255925"/>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i="1" u="sng"/>
              <a:t>Was the New Deal a Good Deal?</a:t>
            </a:r>
            <a:r>
              <a:rPr lang="en" sz="2400"/>
              <a:t> Are we a better country today or worse because of FDR’s New Deal? Please provide at least 2 specific details to support your explanation.</a:t>
            </a:r>
            <a:r>
              <a:rPr lang="en"/>
              <a:t> </a:t>
            </a:r>
            <a:endParaRPr/>
          </a:p>
        </p:txBody>
      </p:sp>
      <p:sp>
        <p:nvSpPr>
          <p:cNvPr id="157" name="Shape 157"/>
          <p:cNvSpPr txBox="1">
            <a:spLocks noGrp="1"/>
          </p:cNvSpPr>
          <p:nvPr>
            <p:ph type="body" idx="1"/>
          </p:nvPr>
        </p:nvSpPr>
        <p:spPr>
          <a:xfrm>
            <a:off x="311700" y="1446325"/>
            <a:ext cx="8520600" cy="3122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3200400" lvl="0" indent="0">
              <a:spcBef>
                <a:spcPts val="0"/>
              </a:spcBef>
              <a:spcAft>
                <a:spcPts val="0"/>
              </a:spcAft>
              <a:buNone/>
            </a:pPr>
            <a:r>
              <a:rPr lang="en" sz="6000" b="0">
                <a:solidFill>
                  <a:srgbClr val="2A1A00"/>
                </a:solidFill>
                <a:latin typeface="Impact"/>
                <a:ea typeface="Impact"/>
                <a:cs typeface="Impact"/>
                <a:sym typeface="Impact"/>
              </a:rPr>
              <a:t>Family</a:t>
            </a:r>
            <a:endParaRPr/>
          </a:p>
        </p:txBody>
      </p:sp>
      <p:sp>
        <p:nvSpPr>
          <p:cNvPr id="63" name="Shape 6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r>
              <a:rPr lang="en"/>
              <a:t>2)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6000" b="0">
                <a:solidFill>
                  <a:srgbClr val="2A1A00"/>
                </a:solidFill>
                <a:latin typeface="Impact"/>
                <a:ea typeface="Impact"/>
                <a:cs typeface="Impact"/>
                <a:sym typeface="Impact"/>
              </a:rPr>
              <a:t>Farms</a:t>
            </a:r>
            <a:endParaRPr/>
          </a:p>
        </p:txBody>
      </p:sp>
      <p:sp>
        <p:nvSpPr>
          <p:cNvPr id="69" name="Shape 6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arenR"/>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1600"/>
              </a:spcAft>
              <a:buNone/>
            </a:pPr>
            <a:r>
              <a:rPr lang="en"/>
              <a:t>2)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6000" b="0">
                <a:solidFill>
                  <a:srgbClr val="2A1A00"/>
                </a:solidFill>
                <a:latin typeface="Impact"/>
                <a:ea typeface="Impact"/>
                <a:cs typeface="Impact"/>
                <a:sym typeface="Impact"/>
              </a:rPr>
              <a:t>Banks</a:t>
            </a:r>
            <a:endParaRPr/>
          </a:p>
        </p:txBody>
      </p:sp>
      <p:sp>
        <p:nvSpPr>
          <p:cNvPr id="75" name="Shape 75"/>
          <p:cNvSpPr txBox="1">
            <a:spLocks noGrp="1"/>
          </p:cNvSpPr>
          <p:nvPr>
            <p:ph type="body" idx="1"/>
          </p:nvPr>
        </p:nvSpPr>
        <p:spPr>
          <a:xfrm>
            <a:off x="311700" y="1192525"/>
            <a:ext cx="8520600" cy="3340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arenR"/>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1600"/>
              </a:spcAft>
              <a:buNone/>
            </a:pPr>
            <a:r>
              <a:rPr lang="en"/>
              <a:t>2)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6000" b="0">
                <a:solidFill>
                  <a:srgbClr val="2A1A00"/>
                </a:solidFill>
                <a:latin typeface="Impact"/>
                <a:ea typeface="Impact"/>
                <a:cs typeface="Impact"/>
                <a:sym typeface="Impact"/>
              </a:rPr>
              <a:t>Business</a:t>
            </a:r>
            <a:endParaRPr/>
          </a:p>
        </p:txBody>
      </p:sp>
      <p:sp>
        <p:nvSpPr>
          <p:cNvPr id="81" name="Shape 8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AutoNum type="arabicParenR"/>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r>
              <a:rPr lang="en"/>
              <a:t>2)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92850"/>
            <a:ext cx="8520600" cy="2482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600" b="0">
                <a:solidFill>
                  <a:srgbClr val="2A1A00"/>
                </a:solidFill>
                <a:latin typeface="Impact"/>
                <a:ea typeface="Impact"/>
                <a:cs typeface="Impact"/>
                <a:sym typeface="Impact"/>
              </a:rPr>
              <a:t>Watch this Video to help better Understand the Summary of the New Deal</a:t>
            </a:r>
            <a:endParaRPr/>
          </a:p>
        </p:txBody>
      </p:sp>
      <p:sp>
        <p:nvSpPr>
          <p:cNvPr id="87" name="Shape 87"/>
          <p:cNvSpPr txBox="1">
            <a:spLocks noGrp="1"/>
          </p:cNvSpPr>
          <p:nvPr>
            <p:ph type="body" idx="1"/>
          </p:nvPr>
        </p:nvSpPr>
        <p:spPr>
          <a:xfrm>
            <a:off x="311700" y="2458750"/>
            <a:ext cx="8520600" cy="21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u="sng">
                <a:solidFill>
                  <a:schemeClr val="hlink"/>
                </a:solidFill>
                <a:hlinkClick r:id="rId3"/>
              </a:rPr>
              <a:t>https://www.youtube.com/watch?v=WvcWeNf9g6A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Look at each primary source and briefly explain how the New Deal was helping Americans during the depression</a:t>
            </a:r>
            <a:r>
              <a:rPr lang="en"/>
              <a:t>. </a:t>
            </a:r>
            <a:endParaRPr/>
          </a:p>
        </p:txBody>
      </p:sp>
      <p:sp>
        <p:nvSpPr>
          <p:cNvPr id="93" name="Shape 93"/>
          <p:cNvSpPr txBox="1">
            <a:spLocks noGrp="1"/>
          </p:cNvSpPr>
          <p:nvPr>
            <p:ph type="body" idx="1"/>
          </p:nvPr>
        </p:nvSpPr>
        <p:spPr>
          <a:xfrm>
            <a:off x="311700" y="1418500"/>
            <a:ext cx="44250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94" name="Shape 94"/>
          <p:cNvSpPr txBox="1">
            <a:spLocks noGrp="1"/>
          </p:cNvSpPr>
          <p:nvPr>
            <p:ph type="body" idx="2"/>
          </p:nvPr>
        </p:nvSpPr>
        <p:spPr>
          <a:xfrm>
            <a:off x="5595475" y="1373300"/>
            <a:ext cx="32367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95" name="Shape 95"/>
          <p:cNvPicPr preferRelativeResize="0"/>
          <p:nvPr/>
        </p:nvPicPr>
        <p:blipFill>
          <a:blip r:embed="rId3">
            <a:alphaModFix/>
          </a:blip>
          <a:stretch>
            <a:fillRect/>
          </a:stretch>
        </p:blipFill>
        <p:spPr>
          <a:xfrm>
            <a:off x="311700" y="1373300"/>
            <a:ext cx="5051035" cy="334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1" name="Shape 101"/>
          <p:cNvSpPr txBox="1">
            <a:spLocks noGrp="1"/>
          </p:cNvSpPr>
          <p:nvPr>
            <p:ph type="body" idx="1"/>
          </p:nvPr>
        </p:nvSpPr>
        <p:spPr>
          <a:xfrm>
            <a:off x="311700" y="442950"/>
            <a:ext cx="4520700" cy="4125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02" name="Shape 102"/>
          <p:cNvSpPr txBox="1">
            <a:spLocks noGrp="1"/>
          </p:cNvSpPr>
          <p:nvPr>
            <p:ph type="body" idx="2"/>
          </p:nvPr>
        </p:nvSpPr>
        <p:spPr>
          <a:xfrm>
            <a:off x="4832400" y="1264850"/>
            <a:ext cx="39999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03" name="Shape 103"/>
          <p:cNvPicPr preferRelativeResize="0"/>
          <p:nvPr/>
        </p:nvPicPr>
        <p:blipFill>
          <a:blip r:embed="rId3">
            <a:alphaModFix/>
          </a:blip>
          <a:stretch>
            <a:fillRect/>
          </a:stretch>
        </p:blipFill>
        <p:spPr>
          <a:xfrm>
            <a:off x="226000" y="304625"/>
            <a:ext cx="4669075" cy="490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Shape 109"/>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10" name="Shape 110"/>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11" name="Shape 111"/>
          <p:cNvPicPr preferRelativeResize="0"/>
          <p:nvPr/>
        </p:nvPicPr>
        <p:blipFill>
          <a:blip r:embed="rId3">
            <a:alphaModFix/>
          </a:blip>
          <a:stretch>
            <a:fillRect/>
          </a:stretch>
        </p:blipFill>
        <p:spPr>
          <a:xfrm>
            <a:off x="125901" y="0"/>
            <a:ext cx="4706500" cy="51435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On-screen Show (16:9)</PresentationFormat>
  <Paragraphs>49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Impact</vt:lpstr>
      <vt:lpstr>Amatic SC</vt:lpstr>
      <vt:lpstr>Arial</vt:lpstr>
      <vt:lpstr>Source Code Pro</vt:lpstr>
      <vt:lpstr>Beach Day</vt:lpstr>
      <vt:lpstr>New Deal</vt:lpstr>
      <vt:lpstr>Family</vt:lpstr>
      <vt:lpstr>Farms</vt:lpstr>
      <vt:lpstr>Banks</vt:lpstr>
      <vt:lpstr>Business</vt:lpstr>
      <vt:lpstr>Watch this Video to help better Understand the Summary of the New Deal</vt:lpstr>
      <vt:lpstr>Look at each primary source and briefly explain how the New Deal was helping Americans during the depression. </vt:lpstr>
      <vt:lpstr>PowerPoint Presentation</vt:lpstr>
      <vt:lpstr>PowerPoint Presentation</vt:lpstr>
      <vt:lpstr>PowerPoint Presentation</vt:lpstr>
      <vt:lpstr>PowerPoint Presentation</vt:lpstr>
      <vt:lpstr>Look at each primary source and briefly explain how the New Deal was a negative Impact on the United States. </vt:lpstr>
      <vt:lpstr>PowerPoint Presentation</vt:lpstr>
      <vt:lpstr>PowerPoint Presentation</vt:lpstr>
      <vt:lpstr>Was the New Deal a Good Deal? Are we a better country today or worse because of FDR’s New Deal? Please provide at least 2 specific details to support your explanation.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Deal</dc:title>
  <dc:creator>Derek Howard</dc:creator>
  <cp:lastModifiedBy>Windows User</cp:lastModifiedBy>
  <cp:revision>2</cp:revision>
  <dcterms:modified xsi:type="dcterms:W3CDTF">2018-04-04T12:41:04Z</dcterms:modified>
</cp:coreProperties>
</file>