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79" r:id="rId27"/>
    <p:sldId id="280" r:id="rId28"/>
    <p:sldId id="281" r:id="rId29"/>
    <p:sldId id="288" r:id="rId30"/>
    <p:sldId id="282" r:id="rId31"/>
    <p:sldId id="283" r:id="rId32"/>
    <p:sldId id="284" r:id="rId33"/>
    <p:sldId id="285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4" r:id="rId49"/>
    <p:sldId id="307" r:id="rId50"/>
    <p:sldId id="305" r:id="rId51"/>
    <p:sldId id="306" r:id="rId52"/>
    <p:sldId id="308" r:id="rId53"/>
    <p:sldId id="309" r:id="rId54"/>
    <p:sldId id="310" r:id="rId55"/>
    <p:sldId id="30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F28C-C5B7-49C7-B133-43FD594FD5A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85B9-743C-48EB-A810-1A48839E4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agiceye.com/client/images/financial_vision_h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eocities.com/perry_peterson_1999/street-art2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g95.imageshack.us/img95/7506/artt16wn.jp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Sensation 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Absolute Threshold</a:t>
            </a:r>
          </a:p>
          <a:p>
            <a:r>
              <a:rPr lang="en-US" dirty="0" smtClean="0"/>
              <a:t>Difference Threshold</a:t>
            </a:r>
          </a:p>
          <a:p>
            <a:r>
              <a:rPr lang="en-US" dirty="0" smtClean="0"/>
              <a:t>Signal Detection Theory</a:t>
            </a:r>
          </a:p>
          <a:p>
            <a:r>
              <a:rPr lang="en-US" dirty="0" smtClean="0"/>
              <a:t>Sensory Adaptation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Spot</a:t>
            </a:r>
            <a:endParaRPr lang="en-US" dirty="0"/>
          </a:p>
        </p:txBody>
      </p:sp>
      <p:pic>
        <p:nvPicPr>
          <p:cNvPr id="21506" name="Picture 2" descr="http://serendip.brynmawr.edu/gifs/schematicey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590509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3276600" cy="2819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Rods </a:t>
            </a:r>
            <a:br>
              <a:rPr lang="en-US" sz="5400" dirty="0" smtClean="0"/>
            </a:br>
            <a:r>
              <a:rPr lang="en-US" sz="5400" dirty="0" smtClean="0"/>
              <a:t>&amp; </a:t>
            </a:r>
            <a:br>
              <a:rPr lang="en-US" sz="5400" dirty="0" smtClean="0"/>
            </a:br>
            <a:r>
              <a:rPr lang="en-US" sz="5400" dirty="0" smtClean="0"/>
              <a:t>Cones</a:t>
            </a:r>
            <a:endParaRPr lang="en-US" sz="5400" dirty="0"/>
          </a:p>
        </p:txBody>
      </p:sp>
      <p:pic>
        <p:nvPicPr>
          <p:cNvPr id="22530" name="Picture 2" descr="http://upload.wikimedia.org/wikibooks/en/thumb/f/f1/Density_rods_n_cones.png/300px-Density_rods_n_co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19200"/>
            <a:ext cx="4762500" cy="4651375"/>
          </a:xfrm>
          <a:prstGeom prst="rect">
            <a:avLst/>
          </a:prstGeom>
          <a:noFill/>
        </p:spPr>
      </p:pic>
      <p:pic>
        <p:nvPicPr>
          <p:cNvPr id="1026" name="Picture 2" descr="C:\Documents and Settings\raypec\Local Settings\Temporary Internet Files\Content.IE5\XFXGYTAT\MPj043868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3970"/>
            <a:ext cx="2971800" cy="198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pic>
        <p:nvPicPr>
          <p:cNvPr id="23554" name="Picture 2" descr="http://www.twodocs.com/images/color-vision-plates/total_color_blind_test_numbers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523999"/>
            <a:ext cx="3962401" cy="3948643"/>
          </a:xfrm>
          <a:prstGeom prst="rect">
            <a:avLst/>
          </a:prstGeom>
          <a:noFill/>
        </p:spPr>
      </p:pic>
      <p:pic>
        <p:nvPicPr>
          <p:cNvPr id="23556" name="Picture 4" descr="http://discovermagazine.com/2007/apr/the-upside-of-color-blindness/test-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879" y="1524000"/>
            <a:ext cx="3981762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Afterimages</a:t>
            </a:r>
            <a:endParaRPr lang="en-US" dirty="0"/>
          </a:p>
        </p:txBody>
      </p:sp>
      <p:pic>
        <p:nvPicPr>
          <p:cNvPr id="25604" name="Picture 4" descr="http://www.optical-illusionist.com/imagefiles/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63692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images</a:t>
            </a:r>
            <a:endParaRPr lang="en-US" dirty="0"/>
          </a:p>
        </p:txBody>
      </p:sp>
      <p:pic>
        <p:nvPicPr>
          <p:cNvPr id="24578" name="Picture 2" descr="http://facweb.furman.edu/~einstein/general/sandpdemo/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4248"/>
            <a:ext cx="4748805" cy="4804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 a little taste of “perception”</a:t>
            </a:r>
            <a:endParaRPr lang="en-US" dirty="0"/>
          </a:p>
        </p:txBody>
      </p:sp>
      <p:pic>
        <p:nvPicPr>
          <p:cNvPr id="3" name="Picture 2" descr="S:\Teachers\KGriffitt\Psychology\Unit 1\freaky poster"/>
          <p:cNvPicPr>
            <a:picLocks noChangeAspect="1" noChangeArrowheads="1"/>
          </p:cNvPicPr>
          <p:nvPr/>
        </p:nvPicPr>
        <p:blipFill>
          <a:blip r:embed="rId2" cstate="print"/>
          <a:srcRect l="9841" t="8510" b="7446"/>
          <a:stretch>
            <a:fillRect/>
          </a:stretch>
        </p:blipFill>
        <p:spPr bwMode="auto">
          <a:xfrm>
            <a:off x="228600" y="8382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914400"/>
            <a:ext cx="6934200" cy="47244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2590800"/>
            <a:ext cx="7772400" cy="14700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latin typeface="Night Sky" pitchFamily="2" charset="0"/>
              </a:rPr>
              <a:t>Senses</a:t>
            </a:r>
            <a:endParaRPr lang="en-US" sz="8800" b="1" dirty="0">
              <a:latin typeface="Night Sky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 Each Sense Group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6019800" cy="37639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Part of the brain used for this sense</a:t>
            </a:r>
          </a:p>
          <a:p>
            <a:r>
              <a:rPr lang="en-US" sz="3600" dirty="0" smtClean="0">
                <a:latin typeface="Comic Sans MS" pitchFamily="66" charset="0"/>
              </a:rPr>
              <a:t>How the sense functions</a:t>
            </a:r>
          </a:p>
          <a:p>
            <a:r>
              <a:rPr lang="en-US" sz="3600" dirty="0" smtClean="0">
                <a:latin typeface="Comic Sans MS" pitchFamily="66" charset="0"/>
              </a:rPr>
              <a:t>How this sense affects behavior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13 Rules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--Closure			--Stroboscopic Motion</a:t>
            </a:r>
          </a:p>
          <a:p>
            <a:pPr>
              <a:buNone/>
            </a:pPr>
            <a:r>
              <a:rPr lang="en-US" dirty="0" smtClean="0"/>
              <a:t>--Figure-Ground		--Depth Perception</a:t>
            </a:r>
          </a:p>
          <a:p>
            <a:pPr>
              <a:buNone/>
            </a:pPr>
            <a:r>
              <a:rPr lang="en-US" dirty="0" smtClean="0"/>
              <a:t>--Proximity			--Size Constancy</a:t>
            </a:r>
          </a:p>
          <a:p>
            <a:pPr>
              <a:buNone/>
            </a:pPr>
            <a:r>
              <a:rPr lang="en-US" dirty="0" smtClean="0"/>
              <a:t>--Similarity			--Color Constancy</a:t>
            </a:r>
          </a:p>
          <a:p>
            <a:pPr>
              <a:buNone/>
            </a:pPr>
            <a:r>
              <a:rPr lang="en-US" dirty="0" smtClean="0"/>
              <a:t>--Continuity		--Brightness Constancy</a:t>
            </a:r>
          </a:p>
          <a:p>
            <a:pPr>
              <a:buNone/>
            </a:pPr>
            <a:r>
              <a:rPr lang="en-US" dirty="0" smtClean="0"/>
              <a:t>--Common Fate		--Shape Constancy</a:t>
            </a:r>
          </a:p>
          <a:p>
            <a:pPr>
              <a:buNone/>
            </a:pPr>
            <a:r>
              <a:rPr lang="en-US" dirty="0" smtClean="0"/>
              <a:t>--Perception of Movement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33400"/>
            <a:ext cx="5181600" cy="5105400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77724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Fontdinerdotcom Sparkly" pitchFamily="2" charset="0"/>
              </a:rPr>
              <a:t>Perception Demos</a:t>
            </a:r>
            <a:endParaRPr lang="en-US" sz="9600" b="1" dirty="0">
              <a:latin typeface="Fontdinerdotcom Sparkly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Sensation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pic>
        <p:nvPicPr>
          <p:cNvPr id="12290" name="Picture 2" descr="http://faculty.tcc.fl.edu/hss/mcguffr/images/clo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44488"/>
            <a:ext cx="6324600" cy="4753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600200"/>
            <a:ext cx="3657600" cy="480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Figure-Ground</a:t>
            </a:r>
            <a:endParaRPr lang="en-US" dirty="0"/>
          </a:p>
        </p:txBody>
      </p:sp>
      <p:pic>
        <p:nvPicPr>
          <p:cNvPr id="11268" name="Picture 4" descr="http://media-2.web.britannica.com/eb-media/37/3437-004-387D9C66.gif"/>
          <p:cNvPicPr>
            <a:picLocks noChangeAspect="1" noChangeArrowheads="1"/>
          </p:cNvPicPr>
          <p:nvPr/>
        </p:nvPicPr>
        <p:blipFill>
          <a:blip r:embed="rId2" cstate="print"/>
          <a:srcRect l="18333" t="14685" r="17667" b="16126"/>
          <a:stretch>
            <a:fillRect/>
          </a:stretch>
        </p:blipFill>
        <p:spPr bwMode="auto">
          <a:xfrm>
            <a:off x="2895600" y="22098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US" dirty="0"/>
          </a:p>
        </p:txBody>
      </p:sp>
      <p:pic>
        <p:nvPicPr>
          <p:cNvPr id="10242" name="Picture 2" descr="http://z.about.com/d/psychology/1/5/D/1/proximity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42029"/>
          <a:stretch>
            <a:fillRect/>
          </a:stretch>
        </p:blipFill>
        <p:spPr bwMode="auto">
          <a:xfrm>
            <a:off x="1828800" y="2286000"/>
            <a:ext cx="5257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pic>
        <p:nvPicPr>
          <p:cNvPr id="9218" name="Picture 2" descr="http://www.users.totalise.co.uk/~kbroom/images/gestaltpics/similar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352" y="1524000"/>
            <a:ext cx="453817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pic>
        <p:nvPicPr>
          <p:cNvPr id="10242" name="Picture 2" descr="http://www.scholarpedia.org/wiki/images/thumb/1/11/Todorovic-Gestalt_principles-Figure_8.jpg/750px-Todorovic-Gestalt_principles-Figure_8.jpg"/>
          <p:cNvPicPr>
            <a:picLocks noChangeAspect="1" noChangeArrowheads="1"/>
          </p:cNvPicPr>
          <p:nvPr/>
        </p:nvPicPr>
        <p:blipFill>
          <a:blip r:embed="rId2" cstate="print"/>
          <a:srcRect l="1203" t="2191" r="66933" b="14563"/>
          <a:stretch>
            <a:fillRect/>
          </a:stretch>
        </p:blipFill>
        <p:spPr bwMode="auto">
          <a:xfrm>
            <a:off x="381000" y="1981200"/>
            <a:ext cx="4035136" cy="2895600"/>
          </a:xfrm>
          <a:prstGeom prst="rect">
            <a:avLst/>
          </a:prstGeom>
          <a:noFill/>
        </p:spPr>
      </p:pic>
      <p:pic>
        <p:nvPicPr>
          <p:cNvPr id="10244" name="Picture 4" descr="http://www.scholarpedia.org/wiki/images/thumb/1/11/Todorovic-Gestalt_principles-Figure_8.jpg/750px-Todorovic-Gestalt_principles-Figure_8.jpg"/>
          <p:cNvPicPr>
            <a:picLocks noChangeAspect="1" noChangeArrowheads="1"/>
          </p:cNvPicPr>
          <p:nvPr/>
        </p:nvPicPr>
        <p:blipFill>
          <a:blip r:embed="rId2" cstate="print"/>
          <a:srcRect l="33067" t="3883" r="34933" b="14563"/>
          <a:stretch>
            <a:fillRect/>
          </a:stretch>
        </p:blipFill>
        <p:spPr bwMode="auto">
          <a:xfrm>
            <a:off x="4876800" y="1295400"/>
            <a:ext cx="3592285" cy="2514600"/>
          </a:xfrm>
          <a:prstGeom prst="rect">
            <a:avLst/>
          </a:prstGeom>
          <a:noFill/>
        </p:spPr>
      </p:pic>
      <p:pic>
        <p:nvPicPr>
          <p:cNvPr id="10246" name="Picture 6" descr="http://www.scholarpedia.org/wiki/images/thumb/1/11/Todorovic-Gestalt_principles-Figure_8.jpg/750px-Todorovic-Gestalt_principles-Figure_8.jpg"/>
          <p:cNvPicPr>
            <a:picLocks noChangeAspect="1" noChangeArrowheads="1"/>
          </p:cNvPicPr>
          <p:nvPr/>
        </p:nvPicPr>
        <p:blipFill>
          <a:blip r:embed="rId2" cstate="print"/>
          <a:srcRect l="64178" t="6958" r="2756" b="15372"/>
          <a:stretch>
            <a:fillRect/>
          </a:stretch>
        </p:blipFill>
        <p:spPr bwMode="auto">
          <a:xfrm>
            <a:off x="4800600" y="4191000"/>
            <a:ext cx="3707130" cy="2391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Fate</a:t>
            </a:r>
            <a:endParaRPr lang="en-US" dirty="0"/>
          </a:p>
        </p:txBody>
      </p:sp>
      <p:pic>
        <p:nvPicPr>
          <p:cNvPr id="45069" name="Picture 13" descr="C:\Documents and Settings\raypec\Local Settings\Temporary Internet Files\Content.IE5\XFXGYTAT\MPj01490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Movement</a:t>
            </a:r>
            <a:endParaRPr lang="en-US" dirty="0"/>
          </a:p>
        </p:txBody>
      </p:sp>
      <p:pic>
        <p:nvPicPr>
          <p:cNvPr id="9218" name="Picture 2" descr="C:\Documents and Settings\raypec\Local Settings\Temporary Internet Files\Content.IE5\1TDN1ZP1\MPj043850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334255" cy="3235815"/>
          </a:xfrm>
          <a:prstGeom prst="rect">
            <a:avLst/>
          </a:prstGeom>
          <a:noFill/>
        </p:spPr>
      </p:pic>
      <p:pic>
        <p:nvPicPr>
          <p:cNvPr id="9220" name="Picture 4" descr="C:\Documents and Settings\raypec\Local Settings\Temporary Internet Files\Content.IE5\LWN60DP6\MPj04276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4789228" cy="335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Stroboscopic Motion</a:t>
            </a:r>
            <a:endParaRPr lang="en-US" dirty="0"/>
          </a:p>
        </p:txBody>
      </p:sp>
      <p:pic>
        <p:nvPicPr>
          <p:cNvPr id="6146" name="Picture 2" descr="http://www.popphoto.com/var/ezflow_site/storage/images/features/flicker-flash/60354-2-eng-US/Flicker-Flash_top_image_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001000" cy="5005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Depth Perception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Monocular Cues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762000" y="2895600"/>
            <a:ext cx="19050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676400" y="3352800"/>
            <a:ext cx="2057400" cy="17526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raypec\Local Settings\Temporary Internet Files\Content.IE5\G3OJ5JDF\MPj0427736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0" y="0"/>
            <a:ext cx="2286000" cy="3432352"/>
          </a:xfrm>
          <a:prstGeom prst="rect">
            <a:avLst/>
          </a:prstGeom>
          <a:noFill/>
        </p:spPr>
      </p:pic>
      <p:pic>
        <p:nvPicPr>
          <p:cNvPr id="7171" name="Picture 3" descr="C:\Documents and Settings\raypec\Local Settings\Temporary Internet Files\Content.IE5\G3OJ5JDF\MPj04277360000[1]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105400" y="2286000"/>
            <a:ext cx="2286000" cy="3432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 - Binocular</a:t>
            </a:r>
            <a:endParaRPr lang="en-US" dirty="0"/>
          </a:p>
        </p:txBody>
      </p:sp>
      <p:pic>
        <p:nvPicPr>
          <p:cNvPr id="46082" name="Picture 2" descr="mon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868" y="1447801"/>
            <a:ext cx="5503332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Threshold</a:t>
            </a:r>
            <a:endParaRPr lang="en-US" dirty="0"/>
          </a:p>
        </p:txBody>
      </p:sp>
      <p:pic>
        <p:nvPicPr>
          <p:cNvPr id="4" name="Picture 3" descr="C:\Documents and Settings\raypec\Local Settings\Temporary Internet Files\Content.IE5\HO13MWT8\MPj03999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3098292" cy="4645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Constancy</a:t>
            </a:r>
            <a:endParaRPr lang="en-US" dirty="0"/>
          </a:p>
        </p:txBody>
      </p:sp>
      <p:pic>
        <p:nvPicPr>
          <p:cNvPr id="4098" name="Picture 2" descr="http://www.astronomyphotos.com/images/SizeConstancy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62000" y="1524740"/>
            <a:ext cx="3324225" cy="4647460"/>
          </a:xfrm>
          <a:prstGeom prst="rect">
            <a:avLst/>
          </a:prstGeom>
          <a:noFill/>
        </p:spPr>
      </p:pic>
      <p:pic>
        <p:nvPicPr>
          <p:cNvPr id="4" name="Picture 2" descr="http://www.ithaca.edu/hs/psych/psych4/perimg/distpe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788009" cy="4495800"/>
          </a:xfrm>
          <a:prstGeom prst="rect">
            <a:avLst/>
          </a:prstGeom>
          <a:noFill/>
        </p:spPr>
      </p:pic>
      <p:sp>
        <p:nvSpPr>
          <p:cNvPr id="7" name="&quot;No&quot; Symbol 6"/>
          <p:cNvSpPr/>
          <p:nvPr/>
        </p:nvSpPr>
        <p:spPr>
          <a:xfrm>
            <a:off x="7010400" y="5257800"/>
            <a:ext cx="1219200" cy="1219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895600" y="53340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pic>
        <p:nvPicPr>
          <p:cNvPr id="5122" name="Picture 2" descr="http://www.cs.umass.edu/~elm/images/erikFaces.jpg"/>
          <p:cNvPicPr>
            <a:picLocks noChangeAspect="1" noChangeArrowheads="1"/>
          </p:cNvPicPr>
          <p:nvPr/>
        </p:nvPicPr>
        <p:blipFill>
          <a:blip r:embed="rId2" cstate="print"/>
          <a:srcRect l="20813" r="20650" b="65854"/>
          <a:stretch>
            <a:fillRect/>
          </a:stretch>
        </p:blipFill>
        <p:spPr bwMode="auto">
          <a:xfrm>
            <a:off x="304800" y="2057400"/>
            <a:ext cx="8572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Constancy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399"/>
            <a:ext cx="6248400" cy="453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Constancy</a:t>
            </a:r>
            <a:endParaRPr lang="en-US" dirty="0"/>
          </a:p>
        </p:txBody>
      </p:sp>
      <p:pic>
        <p:nvPicPr>
          <p:cNvPr id="3074" name="Picture 2" descr="http://www.aber.ac.uk/media/Modules/MC10220/images/doo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019800" cy="428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7106" name="Picture 2" descr="http://snarkmarket.com/blog/snarkives/optical-illu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25660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9535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016" y="762000"/>
            <a:ext cx="5334784" cy="532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5400000">
            <a:off x="1634203" y="1261397"/>
            <a:ext cx="5543549" cy="4239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29265"/>
            <a:ext cx="3209925" cy="559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Threshold</a:t>
            </a:r>
            <a:endParaRPr lang="en-US" dirty="0"/>
          </a:p>
        </p:txBody>
      </p:sp>
      <p:pic>
        <p:nvPicPr>
          <p:cNvPr id="5" name="Picture 2" descr="C:\Documents and Settings\raypec\Local Settings\Temporary Internet Files\Content.IE5\ADJW9IOB\MPj043857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80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1.appstate.edu/~kms/classes/psy3203/Brightness/mccourt_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50545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81" y="1143000"/>
            <a:ext cx="749582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476250"/>
            <a:ext cx="65897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414778" cy="38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700" y="1657350"/>
            <a:ext cx="5054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588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european-street-painting.com/images/street%20art%20ford%20mexico_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524000"/>
            <a:ext cx="554355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13457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32733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he 3D street painting &quot;Turning Riverstreet into a river&quot; (The waterfall) by artist Edgar Mueller is seen in this undated picture. &quot;Turning Riverstreet into a river&quot; is the largest 3d-street-painting ever done. About 280 m² are covered with paint. Edgar Mueller realized it together with local artists at the Moose Jaw Prairie Arts Festival in 2007.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42949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</a:t>
            </a:r>
            <a:endParaRPr lang="en-US" dirty="0"/>
          </a:p>
        </p:txBody>
      </p:sp>
      <p:pic>
        <p:nvPicPr>
          <p:cNvPr id="3074" name="Picture 2" descr="C:\Documents and Settings\raypec\Local Settings\Temporary Internet Files\Content.IE5\ZMXQNTI6\MCj04238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2828925" cy="3185726"/>
          </a:xfrm>
          <a:prstGeom prst="rect">
            <a:avLst/>
          </a:prstGeom>
          <a:noFill/>
        </p:spPr>
      </p:pic>
      <p:pic>
        <p:nvPicPr>
          <p:cNvPr id="3075" name="Picture 3" descr="C:\Documents and Settings\raypec\Local Settings\Temporary Internet Files\Content.IE5\SZTRTZM4\MCj04238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914" y="2362200"/>
            <a:ext cx="282817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he 3D street painting &quot;Turning Riverstreet into a river&quot; (The waterfall) by artist Edgar Mueller is seen in this undated picture. &quot;Turning Riverstreet into a river&quot; is the largest 3d-street-painting ever done. About 280 m² are covered with paint. Edgar Mueller realized it together with local artists at the Moose Jaw Prairie Arts Festival in 2007.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3771900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he 3D street painting &quot;Crevasse&quot; by artist Edgar Mueller is seen in this undated picture during the &quot;Festival of culture&quot; from August 21-24, 2008 in Dun Laoghaire, Irland. Edgar Mueller put a part of the eastern Pier into the ice age. This project has been supported by the Goethe Institution German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199"/>
            <a:ext cx="8077200" cy="538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3d-street-art.com/3d%20street%20painting_art_oran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eburbanist.com/wp-content/uploads/2008/06/wenn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572000" cy="6325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s.mirror.co.uk/upl/m4/feb2009/6/9/Image_1_for_The_3D_art_of_Edgar_Muller_gallery_89045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651885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rehabdesign.co.uk/talk/wp-content/uploads/2009/02/3d-street-art-the-3d-stre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642" y="762000"/>
            <a:ext cx="5151958" cy="541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Adaptation</a:t>
            </a:r>
            <a:endParaRPr lang="en-US" dirty="0"/>
          </a:p>
        </p:txBody>
      </p:sp>
      <p:pic>
        <p:nvPicPr>
          <p:cNvPr id="1026" name="Picture 2" descr="C:\Documents and Settings\raypec\Local Settings\Temporary Internet Files\Content.IE5\ADJW9IOB\MPj04285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3810000" cy="2541149"/>
          </a:xfrm>
          <a:prstGeom prst="rect">
            <a:avLst/>
          </a:prstGeom>
          <a:noFill/>
        </p:spPr>
      </p:pic>
      <p:pic>
        <p:nvPicPr>
          <p:cNvPr id="1027" name="Picture 3" descr="C:\Documents and Settings\raypec\Local Settings\Temporary Internet Files\Content.IE5\ZMXQNTI6\MPj040670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657600" cy="243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Vision</a:t>
            </a:r>
            <a:endParaRPr lang="en-US" dirty="0"/>
          </a:p>
        </p:txBody>
      </p:sp>
      <p:pic>
        <p:nvPicPr>
          <p:cNvPr id="2051" name="Picture 3" descr="C:\Documents and Settings\raypec\Local Settings\Temporary Internet Files\Content.IE5\HO13MWT8\MCj034744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1990"/>
            <a:ext cx="3902129" cy="3740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Which woman is more attractive?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otoshopessentials.com/images/photo-effects/photo-fill/main-cropped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10000"/>
          </a:blip>
          <a:srcRect/>
          <a:stretch>
            <a:fillRect/>
          </a:stretch>
        </p:blipFill>
        <p:spPr bwMode="auto">
          <a:xfrm>
            <a:off x="609600" y="1676400"/>
            <a:ext cx="3581400" cy="3581400"/>
          </a:xfrm>
          <a:prstGeom prst="rect">
            <a:avLst/>
          </a:prstGeom>
          <a:noFill/>
        </p:spPr>
      </p:pic>
      <p:pic>
        <p:nvPicPr>
          <p:cNvPr id="3" name="Picture 2" descr="http://www.photoshopessentials.com/images/photo-effects/photo-fill/main-cropped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876800" y="1600200"/>
            <a:ext cx="3676650" cy="367665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867400" y="2743200"/>
            <a:ext cx="152400" cy="15240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39000" y="2743200"/>
            <a:ext cx="152400" cy="15240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600200" y="2819400"/>
            <a:ext cx="45719" cy="76200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3048000" y="2819400"/>
            <a:ext cx="45719" cy="76200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103</Words>
  <Application>Microsoft Office PowerPoint</Application>
  <PresentationFormat>On-screen Show (4:3)</PresentationFormat>
  <Paragraphs>48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Terms</vt:lpstr>
      <vt:lpstr>Sensation Experiments</vt:lpstr>
      <vt:lpstr>Difference Threshold</vt:lpstr>
      <vt:lpstr>Absolute Threshold</vt:lpstr>
      <vt:lpstr>Signal Detection Theory</vt:lpstr>
      <vt:lpstr>Sensory Adaptation</vt:lpstr>
      <vt:lpstr>More on Vision</vt:lpstr>
      <vt:lpstr>Which woman is more attractive?</vt:lpstr>
      <vt:lpstr>Slide 9</vt:lpstr>
      <vt:lpstr>Blind Spot</vt:lpstr>
      <vt:lpstr>Rods  &amp;  Cones</vt:lpstr>
      <vt:lpstr>Color Blindness</vt:lpstr>
      <vt:lpstr>Afterimages</vt:lpstr>
      <vt:lpstr>After images</vt:lpstr>
      <vt:lpstr> a little taste of “perception”</vt:lpstr>
      <vt:lpstr>Senses</vt:lpstr>
      <vt:lpstr>In Each Sense Group</vt:lpstr>
      <vt:lpstr>13 Rules of Perception</vt:lpstr>
      <vt:lpstr>Perception Demos</vt:lpstr>
      <vt:lpstr>Closure</vt:lpstr>
      <vt:lpstr>Figure-Ground</vt:lpstr>
      <vt:lpstr>Proximity</vt:lpstr>
      <vt:lpstr>Similarity</vt:lpstr>
      <vt:lpstr>Continuity</vt:lpstr>
      <vt:lpstr>Common Fate</vt:lpstr>
      <vt:lpstr>Perception of Movement</vt:lpstr>
      <vt:lpstr>Stroboscopic Motion</vt:lpstr>
      <vt:lpstr>Depth Perception  Monocular Cues</vt:lpstr>
      <vt:lpstr>Depth - Binocular</vt:lpstr>
      <vt:lpstr>Size Constancy</vt:lpstr>
      <vt:lpstr>Color Constancy</vt:lpstr>
      <vt:lpstr>Brightness Constancy</vt:lpstr>
      <vt:lpstr>Shape Constancy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 &amp; Perception Experiments</dc:title>
  <dc:creator>rp</dc:creator>
  <cp:lastModifiedBy>dhoward</cp:lastModifiedBy>
  <cp:revision>33</cp:revision>
  <dcterms:created xsi:type="dcterms:W3CDTF">2009-09-03T20:38:17Z</dcterms:created>
  <dcterms:modified xsi:type="dcterms:W3CDTF">2013-08-29T13:02:45Z</dcterms:modified>
</cp:coreProperties>
</file>