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4660"/>
  </p:normalViewPr>
  <p:slideViewPr>
    <p:cSldViewPr>
      <p:cViewPr varScale="1">
        <p:scale>
          <a:sx n="69" d="100"/>
          <a:sy n="69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A25D-F7D5-4882-924E-42E5DD5BAEBA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C2C3-9BDF-4DD6-89C1-2511D84D0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A25D-F7D5-4882-924E-42E5DD5BAEBA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C2C3-9BDF-4DD6-89C1-2511D84D0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A25D-F7D5-4882-924E-42E5DD5BAEBA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C2C3-9BDF-4DD6-89C1-2511D84D0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A25D-F7D5-4882-924E-42E5DD5BAEBA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C2C3-9BDF-4DD6-89C1-2511D84D0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A25D-F7D5-4882-924E-42E5DD5BAEBA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C2C3-9BDF-4DD6-89C1-2511D84D0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A25D-F7D5-4882-924E-42E5DD5BAEBA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C2C3-9BDF-4DD6-89C1-2511D84D0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A25D-F7D5-4882-924E-42E5DD5BAEBA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C2C3-9BDF-4DD6-89C1-2511D84D0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A25D-F7D5-4882-924E-42E5DD5BAEBA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C2C3-9BDF-4DD6-89C1-2511D84D0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A25D-F7D5-4882-924E-42E5DD5BAEBA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C2C3-9BDF-4DD6-89C1-2511D84D0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A25D-F7D5-4882-924E-42E5DD5BAEBA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C2C3-9BDF-4DD6-89C1-2511D84D0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A25D-F7D5-4882-924E-42E5DD5BAEBA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C2C3-9BDF-4DD6-89C1-2511D84D0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A25D-F7D5-4882-924E-42E5DD5BAEBA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AC2C3-9BDF-4DD6-89C1-2511D84D0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st_v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Chiller" pitchFamily="82" charset="0"/>
              </a:rPr>
              <a:t>The Vietnam War</a:t>
            </a:r>
            <a:endParaRPr lang="en-US" sz="9600" dirty="0">
              <a:latin typeface="Chiller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9183"/>
            <a:ext cx="3962400" cy="6828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The Vietnam War was </a:t>
            </a:r>
            <a:r>
              <a:rPr lang="en-US" sz="2000" dirty="0" smtClean="0"/>
              <a:t>a war that had </a:t>
            </a:r>
            <a:r>
              <a:rPr lang="en-US" sz="2000" dirty="0"/>
              <a:t>C</a:t>
            </a:r>
            <a:r>
              <a:rPr lang="en-US" sz="2000" dirty="0" smtClean="0"/>
              <a:t>ommunist North </a:t>
            </a:r>
            <a:r>
              <a:rPr lang="en-US" sz="2000" dirty="0"/>
              <a:t>Vietnam and its southern </a:t>
            </a:r>
            <a:r>
              <a:rPr lang="en-US" sz="2000" dirty="0" smtClean="0"/>
              <a:t>allies, the </a:t>
            </a:r>
            <a:r>
              <a:rPr lang="en-US" sz="2000" dirty="0"/>
              <a:t>Viet Cong, </a:t>
            </a:r>
            <a:r>
              <a:rPr lang="en-US" sz="2000" dirty="0" smtClean="0"/>
              <a:t>fighting against </a:t>
            </a:r>
            <a:r>
              <a:rPr lang="en-US" sz="2000" dirty="0"/>
              <a:t>South </a:t>
            </a:r>
            <a:r>
              <a:rPr lang="en-US" sz="2000" dirty="0" smtClean="0"/>
              <a:t>Vietnam and the </a:t>
            </a:r>
            <a:r>
              <a:rPr lang="en-US" sz="2000" dirty="0"/>
              <a:t>United States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The war ended in 1973 because of the withdrawal of United States help.</a:t>
            </a:r>
          </a:p>
          <a:p>
            <a:r>
              <a:rPr lang="en-US" sz="2000" dirty="0" smtClean="0"/>
              <a:t>Vietnam united under </a:t>
            </a:r>
            <a:r>
              <a:rPr lang="en-US" sz="2000" dirty="0"/>
              <a:t>Communist control two years later. </a:t>
            </a:r>
            <a:endParaRPr lang="en-US" sz="2000" dirty="0" smtClean="0"/>
          </a:p>
          <a:p>
            <a:r>
              <a:rPr lang="en-US" sz="2000" dirty="0" smtClean="0"/>
              <a:t>More </a:t>
            </a:r>
            <a:r>
              <a:rPr lang="en-US" sz="2000" dirty="0"/>
              <a:t>than 3 million people, including 58,000 Americans, were </a:t>
            </a:r>
            <a:r>
              <a:rPr lang="en-US" sz="2000" dirty="0" smtClean="0"/>
              <a:t>killed throughout the war.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2286000" cy="1521229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5791200"/>
            <a:ext cx="3048000" cy="1066800"/>
          </a:xfrm>
          <a:prstGeom prst="rect">
            <a:avLst/>
          </a:prstGeom>
        </p:spPr>
      </p:pic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0" y="-1"/>
            <a:ext cx="2286000" cy="12964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Weapons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weapons used in the Vietnam War were more devastating than those of any previous conflict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U.S. and South Vietnam relied on their </a:t>
            </a:r>
            <a:r>
              <a:rPr lang="en-US" dirty="0"/>
              <a:t>superior air </a:t>
            </a:r>
            <a:r>
              <a:rPr lang="en-US" dirty="0" smtClean="0"/>
              <a:t>power (e.g. </a:t>
            </a:r>
            <a:r>
              <a:rPr lang="en-US" dirty="0"/>
              <a:t>B-52 </a:t>
            </a:r>
            <a:r>
              <a:rPr lang="en-US" dirty="0" smtClean="0"/>
              <a:t>bombers).</a:t>
            </a:r>
          </a:p>
          <a:p>
            <a:r>
              <a:rPr lang="en-US" dirty="0" smtClean="0"/>
              <a:t>Communist </a:t>
            </a:r>
            <a:r>
              <a:rPr lang="en-US" dirty="0"/>
              <a:t>forces used weapons manufactured in the Soviet Union and China</a:t>
            </a:r>
            <a:r>
              <a:rPr lang="en-US" dirty="0" smtClean="0"/>
              <a:t>.</a:t>
            </a:r>
          </a:p>
          <a:p>
            <a:r>
              <a:rPr lang="en-US" dirty="0"/>
              <a:t>T</a:t>
            </a:r>
            <a:r>
              <a:rPr lang="en-US" dirty="0" smtClean="0"/>
              <a:t>he U.S. used </a:t>
            </a:r>
            <a:r>
              <a:rPr lang="en-US" dirty="0"/>
              <a:t>h</a:t>
            </a:r>
            <a:r>
              <a:rPr lang="en-US" dirty="0" smtClean="0"/>
              <a:t>ighly </a:t>
            </a:r>
            <a:r>
              <a:rPr lang="en-US" dirty="0"/>
              <a:t>toxic chemical defoliants </a:t>
            </a:r>
            <a:r>
              <a:rPr lang="en-US" dirty="0" smtClean="0"/>
              <a:t>and herbicides.</a:t>
            </a:r>
          </a:p>
          <a:p>
            <a:r>
              <a:rPr lang="en-US" dirty="0" smtClean="0"/>
              <a:t>The North Vietnamese-Viet Cong side used </a:t>
            </a:r>
            <a:r>
              <a:rPr lang="en-US" dirty="0"/>
              <a:t>i</a:t>
            </a:r>
            <a:r>
              <a:rPr lang="en-US" dirty="0" smtClean="0"/>
              <a:t>nventive </a:t>
            </a:r>
            <a:r>
              <a:rPr lang="en-US" dirty="0"/>
              <a:t>booby traps using sharpened bamboo sticks or crossbows triggered by </a:t>
            </a:r>
            <a:r>
              <a:rPr lang="en-US" dirty="0" smtClean="0"/>
              <a:t>tripwires.</a:t>
            </a:r>
          </a:p>
          <a:p>
            <a:r>
              <a:rPr lang="en-US" dirty="0"/>
              <a:t>The U.S.-made M-16 </a:t>
            </a:r>
            <a:r>
              <a:rPr lang="en-US" dirty="0" smtClean="0"/>
              <a:t>rifle became </a:t>
            </a:r>
            <a:r>
              <a:rPr lang="en-US" dirty="0"/>
              <a:t>the weapon </a:t>
            </a:r>
            <a:r>
              <a:rPr lang="en-US" dirty="0" smtClean="0"/>
              <a:t>most commonly </a:t>
            </a:r>
            <a:r>
              <a:rPr lang="en-US" dirty="0"/>
              <a:t>associated with U.S. troops in the conflict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Napalm was </a:t>
            </a:r>
            <a:r>
              <a:rPr lang="en-US" dirty="0"/>
              <a:t>used in U.S. and South Vietnamese bombing </a:t>
            </a:r>
            <a:r>
              <a:rPr lang="en-US" dirty="0" smtClean="0"/>
              <a:t>runs and when </a:t>
            </a:r>
            <a:r>
              <a:rPr lang="en-US" dirty="0"/>
              <a:t>mixed with gasoline and included in incendiary bombs or flamethrowers, napalm </a:t>
            </a:r>
            <a:r>
              <a:rPr lang="en-US" dirty="0" smtClean="0"/>
              <a:t>released </a:t>
            </a:r>
            <a:r>
              <a:rPr lang="en-US" dirty="0"/>
              <a:t>large amounts of carbon monoxide when it exploded, poisoning the </a:t>
            </a:r>
            <a:r>
              <a:rPr lang="en-US" dirty="0" smtClean="0"/>
              <a:t>air.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merican sold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4114800" cy="2209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The Battle of </a:t>
            </a:r>
            <a:r>
              <a:rPr lang="en-US" dirty="0" err="1" smtClean="0"/>
              <a:t>Ap</a:t>
            </a:r>
            <a:r>
              <a:rPr lang="en-US" dirty="0" smtClean="0"/>
              <a:t> </a:t>
            </a:r>
            <a:r>
              <a:rPr lang="en-US" dirty="0" err="1" smtClean="0"/>
              <a:t>Bac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Occurred on January </a:t>
            </a:r>
            <a:r>
              <a:rPr lang="en-US" sz="2000" dirty="0"/>
              <a:t>2, </a:t>
            </a:r>
            <a:r>
              <a:rPr lang="en-US" sz="2000" dirty="0" smtClean="0"/>
              <a:t>1962.</a:t>
            </a:r>
            <a:endParaRPr lang="en-US" sz="2000" dirty="0"/>
          </a:p>
          <a:p>
            <a:r>
              <a:rPr lang="en-US" sz="2000" dirty="0" smtClean="0"/>
              <a:t>It was the first major battle of the Vietnam War.</a:t>
            </a:r>
          </a:p>
          <a:p>
            <a:r>
              <a:rPr lang="en-US" sz="2000" dirty="0" smtClean="0"/>
              <a:t>It </a:t>
            </a:r>
            <a:r>
              <a:rPr lang="en-US" sz="2000" dirty="0"/>
              <a:t>was fought by the </a:t>
            </a:r>
            <a:r>
              <a:rPr lang="en-US" sz="2000" dirty="0" smtClean="0"/>
              <a:t>Army of the Republic of Vietnam (ARVN) and the People’s Army of Vietnam (PAVN) at </a:t>
            </a:r>
            <a:r>
              <a:rPr lang="en-US" sz="2000" dirty="0" err="1"/>
              <a:t>Ap</a:t>
            </a:r>
            <a:r>
              <a:rPr lang="en-US" sz="2000" dirty="0"/>
              <a:t> </a:t>
            </a:r>
            <a:r>
              <a:rPr lang="en-US" sz="2000" dirty="0" err="1" smtClean="0"/>
              <a:t>Bac</a:t>
            </a:r>
            <a:r>
              <a:rPr lang="en-US" sz="2000" dirty="0" smtClean="0"/>
              <a:t>, a </a:t>
            </a:r>
            <a:r>
              <a:rPr lang="en-US" sz="2000" dirty="0"/>
              <a:t>village in </a:t>
            </a:r>
            <a:r>
              <a:rPr lang="en-US" sz="2000" dirty="0" smtClean="0"/>
              <a:t>the </a:t>
            </a:r>
            <a:r>
              <a:rPr lang="en-US" sz="2000" dirty="0" err="1" smtClean="0"/>
              <a:t>Dinh</a:t>
            </a:r>
            <a:r>
              <a:rPr lang="en-US" sz="2000" dirty="0" smtClean="0"/>
              <a:t> </a:t>
            </a:r>
            <a:r>
              <a:rPr lang="en-US" sz="2000" dirty="0" err="1"/>
              <a:t>Tuong</a:t>
            </a:r>
            <a:r>
              <a:rPr lang="en-US" sz="2000" dirty="0"/>
              <a:t> </a:t>
            </a:r>
            <a:r>
              <a:rPr lang="en-US" sz="2000" dirty="0" smtClean="0"/>
              <a:t>province.</a:t>
            </a:r>
          </a:p>
          <a:p>
            <a:r>
              <a:rPr lang="en-US" sz="2000" dirty="0"/>
              <a:t>The battle resulted in heavy </a:t>
            </a:r>
            <a:r>
              <a:rPr lang="en-US" sz="2000" dirty="0" smtClean="0"/>
              <a:t>casualties for the South </a:t>
            </a:r>
            <a:r>
              <a:rPr lang="en-US" sz="2000" dirty="0"/>
              <a:t>Vietnamese </a:t>
            </a:r>
            <a:r>
              <a:rPr lang="en-US" sz="2000" dirty="0" smtClean="0"/>
              <a:t>troops who had </a:t>
            </a:r>
            <a:r>
              <a:rPr lang="en-US" sz="2000" dirty="0"/>
              <a:t>American assistance in weapons and planning. </a:t>
            </a:r>
            <a:endParaRPr lang="en-US" sz="2000" dirty="0" smtClean="0"/>
          </a:p>
          <a:p>
            <a:r>
              <a:rPr lang="en-US" sz="2000" dirty="0" smtClean="0"/>
              <a:t>This battle revealed the poor</a:t>
            </a:r>
            <a:r>
              <a:rPr lang="en-US" sz="2000" dirty="0"/>
              <a:t> performances in both fighting ability and spirit of the South </a:t>
            </a:r>
            <a:r>
              <a:rPr lang="en-US" sz="2000" dirty="0" smtClean="0"/>
              <a:t>Vietnamese </a:t>
            </a:r>
            <a:r>
              <a:rPr lang="en-US" sz="2000" dirty="0"/>
              <a:t>compared to the Viet Cong.</a:t>
            </a:r>
          </a:p>
        </p:txBody>
      </p:sp>
      <p:pic>
        <p:nvPicPr>
          <p:cNvPr id="5" name="Picture 4" descr="helicop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4648201"/>
            <a:ext cx="50292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Battle of </a:t>
            </a:r>
            <a:r>
              <a:rPr lang="en-US" b="1" dirty="0"/>
              <a:t> 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Drang</a:t>
            </a:r>
            <a:r>
              <a:rPr lang="en-US" dirty="0"/>
              <a:t> </a:t>
            </a:r>
            <a:r>
              <a:rPr lang="en-US" dirty="0" smtClean="0"/>
              <a:t>Valley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Fought from </a:t>
            </a:r>
            <a:r>
              <a:rPr lang="en-US" sz="2000" dirty="0"/>
              <a:t>October </a:t>
            </a:r>
            <a:r>
              <a:rPr lang="en-US" sz="2000" dirty="0" smtClean="0"/>
              <a:t>26, 1965 to </a:t>
            </a:r>
            <a:r>
              <a:rPr lang="en-US" sz="2000" dirty="0"/>
              <a:t>November 27, </a:t>
            </a:r>
            <a:r>
              <a:rPr lang="en-US" sz="2000" dirty="0" smtClean="0"/>
              <a:t>1965.</a:t>
            </a:r>
            <a:endParaRPr lang="en-US" sz="2000" dirty="0"/>
          </a:p>
          <a:p>
            <a:r>
              <a:rPr lang="en-US" sz="2000" dirty="0" smtClean="0"/>
              <a:t>It was the first major battle </a:t>
            </a:r>
            <a:r>
              <a:rPr lang="en-US" sz="2000" dirty="0"/>
              <a:t>between </a:t>
            </a:r>
            <a:r>
              <a:rPr lang="en-US" sz="2000" dirty="0" smtClean="0"/>
              <a:t>the </a:t>
            </a:r>
            <a:r>
              <a:rPr lang="en-US" sz="2000" dirty="0"/>
              <a:t>U.S. and </a:t>
            </a:r>
            <a:r>
              <a:rPr lang="en-US" sz="2000" dirty="0" smtClean="0"/>
              <a:t>the PAVN.</a:t>
            </a:r>
          </a:p>
          <a:p>
            <a:r>
              <a:rPr lang="en-US" sz="2000" dirty="0"/>
              <a:t>The </a:t>
            </a:r>
            <a:r>
              <a:rPr lang="en-US" sz="2000" dirty="0" smtClean="0"/>
              <a:t>battle occurred at </a:t>
            </a:r>
            <a:r>
              <a:rPr lang="en-US" sz="2000" dirty="0"/>
              <a:t>the Landing Zone X-Ray and Albany in La </a:t>
            </a:r>
            <a:r>
              <a:rPr lang="en-US" sz="2000" dirty="0" err="1"/>
              <a:t>Drang</a:t>
            </a:r>
            <a:r>
              <a:rPr lang="en-US" sz="2000" dirty="0"/>
              <a:t> Valley, Central Highlands of South Vietnam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Despite heavy casualties on both sides, both claimed the battle was a victory of their </a:t>
            </a:r>
            <a:r>
              <a:rPr lang="en-US" sz="2000" dirty="0" smtClean="0"/>
              <a:t>own.</a:t>
            </a:r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57600"/>
            <a:ext cx="4343400" cy="3208897"/>
          </a:xfrm>
          <a:prstGeom prst="rect">
            <a:avLst/>
          </a:prstGeom>
        </p:spPr>
      </p:pic>
      <p:pic>
        <p:nvPicPr>
          <p:cNvPr id="6" name="Picture 5" descr="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3581400"/>
            <a:ext cx="48006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Battle of </a:t>
            </a:r>
            <a:r>
              <a:rPr lang="en-US" dirty="0" err="1"/>
              <a:t>Khe</a:t>
            </a:r>
            <a:r>
              <a:rPr lang="en-US" dirty="0"/>
              <a:t> </a:t>
            </a:r>
            <a:r>
              <a:rPr lang="en-US" dirty="0" err="1" smtClean="0"/>
              <a:t>Sanh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January 21 – April 9, 1968</a:t>
            </a:r>
          </a:p>
          <a:p>
            <a:r>
              <a:rPr lang="en-US" sz="1800" dirty="0" err="1"/>
              <a:t>Quang</a:t>
            </a:r>
            <a:r>
              <a:rPr lang="en-US" sz="1800" dirty="0"/>
              <a:t> Tri province, North-western South </a:t>
            </a:r>
            <a:r>
              <a:rPr lang="en-US" sz="1800" dirty="0" smtClean="0"/>
              <a:t>Vietnam.</a:t>
            </a:r>
          </a:p>
          <a:p>
            <a:r>
              <a:rPr lang="en-US" sz="1800" dirty="0" smtClean="0"/>
              <a:t>It began when PAVN </a:t>
            </a:r>
            <a:r>
              <a:rPr lang="en-US" sz="1800" dirty="0"/>
              <a:t>troops began a heavy artillery </a:t>
            </a:r>
            <a:r>
              <a:rPr lang="en-US" sz="1800" dirty="0" err="1" smtClean="0"/>
              <a:t>attatck</a:t>
            </a:r>
            <a:r>
              <a:rPr lang="en-US" sz="1800" dirty="0" smtClean="0"/>
              <a:t> on </a:t>
            </a:r>
            <a:r>
              <a:rPr lang="en-US" sz="1800" dirty="0"/>
              <a:t>the U.S. Marine garrison at </a:t>
            </a:r>
            <a:r>
              <a:rPr lang="en-US" sz="1800" dirty="0" err="1"/>
              <a:t>Khe</a:t>
            </a:r>
            <a:r>
              <a:rPr lang="en-US" sz="1800" dirty="0"/>
              <a:t> </a:t>
            </a:r>
            <a:r>
              <a:rPr lang="en-US" sz="1800" dirty="0" err="1"/>
              <a:t>Sanh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For 77 </a:t>
            </a:r>
            <a:r>
              <a:rPr lang="en-US" sz="1800" dirty="0"/>
              <a:t>days, </a:t>
            </a:r>
            <a:r>
              <a:rPr lang="en-US" sz="1800" dirty="0" smtClean="0"/>
              <a:t>the </a:t>
            </a:r>
            <a:r>
              <a:rPr lang="en-US" sz="1800" dirty="0"/>
              <a:t>Army of the Republic of </a:t>
            </a:r>
            <a:r>
              <a:rPr lang="en-US" sz="1800" dirty="0" smtClean="0"/>
              <a:t>Vietnam and </a:t>
            </a:r>
            <a:r>
              <a:rPr lang="en-US" sz="1800" dirty="0"/>
              <a:t>U.S. Marines </a:t>
            </a:r>
            <a:r>
              <a:rPr lang="en-US" sz="1800" dirty="0" smtClean="0"/>
              <a:t>fought until Operation</a:t>
            </a:r>
            <a:r>
              <a:rPr lang="en-US" sz="1800" dirty="0"/>
              <a:t> Pegasus ended the </a:t>
            </a:r>
            <a:r>
              <a:rPr lang="en-US" sz="1800" dirty="0" smtClean="0"/>
              <a:t>battle.</a:t>
            </a:r>
          </a:p>
          <a:p>
            <a:r>
              <a:rPr lang="en-US" sz="1800" dirty="0" smtClean="0"/>
              <a:t>It was one of </a:t>
            </a:r>
            <a:r>
              <a:rPr lang="en-US" sz="1800" dirty="0"/>
              <a:t>the longest and bloodiest battles of the Vietnam War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Both </a:t>
            </a:r>
            <a:r>
              <a:rPr lang="en-US" sz="1800" dirty="0"/>
              <a:t>sides claimed </a:t>
            </a:r>
            <a:r>
              <a:rPr lang="en-US" sz="1800" dirty="0" smtClean="0"/>
              <a:t>victory despite the fact </a:t>
            </a:r>
            <a:r>
              <a:rPr lang="en-US" sz="1800" dirty="0"/>
              <a:t>that the U.S. had to abandon a </a:t>
            </a:r>
            <a:r>
              <a:rPr lang="en-US" sz="1800" dirty="0" smtClean="0"/>
              <a:t>combat </a:t>
            </a:r>
            <a:r>
              <a:rPr lang="en-US" sz="1800" dirty="0"/>
              <a:t>base </a:t>
            </a:r>
            <a:r>
              <a:rPr lang="en-US" sz="1800" dirty="0" smtClean="0"/>
              <a:t>because of enemy </a:t>
            </a:r>
            <a:r>
              <a:rPr lang="en-US" sz="1800" dirty="0"/>
              <a:t>pressure for the first </a:t>
            </a:r>
            <a:r>
              <a:rPr lang="en-US" sz="1800" dirty="0" smtClean="0"/>
              <a:t>time and the heavy casualties on the communists.</a:t>
            </a:r>
            <a:endParaRPr lang="en-US" sz="1800" dirty="0"/>
          </a:p>
        </p:txBody>
      </p:sp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800601"/>
            <a:ext cx="2970578" cy="2057400"/>
          </a:xfrm>
          <a:prstGeom prst="rect">
            <a:avLst/>
          </a:prstGeom>
        </p:spPr>
      </p:pic>
      <p:pic>
        <p:nvPicPr>
          <p:cNvPr id="5" name="Picture 4" descr="Firefigh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4495800"/>
            <a:ext cx="61722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Tet</a:t>
            </a:r>
            <a:r>
              <a:rPr lang="en-US" dirty="0" smtClean="0"/>
              <a:t> Offensive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January 31, </a:t>
            </a:r>
            <a:r>
              <a:rPr lang="en-US" sz="2000" dirty="0" smtClean="0"/>
              <a:t>1968</a:t>
            </a:r>
          </a:p>
          <a:p>
            <a:r>
              <a:rPr lang="en-US" sz="2000" dirty="0"/>
              <a:t>70,000 North Vietnamese and Viet Cong </a:t>
            </a:r>
            <a:r>
              <a:rPr lang="en-US" sz="2000" dirty="0" smtClean="0"/>
              <a:t>forces.</a:t>
            </a:r>
          </a:p>
          <a:p>
            <a:r>
              <a:rPr lang="en-US" sz="2000" dirty="0" smtClean="0"/>
              <a:t>It was a </a:t>
            </a:r>
            <a:r>
              <a:rPr lang="en-US" sz="2000" dirty="0"/>
              <a:t>coordinated series </a:t>
            </a:r>
            <a:r>
              <a:rPr lang="en-US" sz="2000" dirty="0" smtClean="0"/>
              <a:t>of attacks </a:t>
            </a:r>
            <a:r>
              <a:rPr lang="en-US" sz="2000" dirty="0"/>
              <a:t>on </a:t>
            </a:r>
            <a:r>
              <a:rPr lang="en-US" sz="2000" dirty="0" smtClean="0"/>
              <a:t>over 100 </a:t>
            </a:r>
            <a:r>
              <a:rPr lang="en-US" sz="2000" dirty="0"/>
              <a:t>cities and towns in South Vietnam. </a:t>
            </a:r>
            <a:endParaRPr lang="en-US" sz="2000" dirty="0" smtClean="0"/>
          </a:p>
          <a:p>
            <a:r>
              <a:rPr lang="en-US" sz="2000" dirty="0"/>
              <a:t>N</a:t>
            </a:r>
            <a:r>
              <a:rPr lang="en-US" sz="2000" dirty="0" smtClean="0"/>
              <a:t>ews </a:t>
            </a:r>
            <a:r>
              <a:rPr lang="en-US" sz="2000" dirty="0"/>
              <a:t>coverage of the </a:t>
            </a:r>
            <a:r>
              <a:rPr lang="en-US" sz="2000" dirty="0" smtClean="0"/>
              <a:t>offensive shocked </a:t>
            </a:r>
            <a:r>
              <a:rPr lang="en-US" sz="2000" dirty="0"/>
              <a:t>and dismayed the American public and </a:t>
            </a:r>
            <a:r>
              <a:rPr lang="en-US" sz="2000" dirty="0" smtClean="0"/>
              <a:t>eroded </a:t>
            </a:r>
            <a:r>
              <a:rPr lang="en-US" sz="2000" dirty="0"/>
              <a:t>support for the </a:t>
            </a:r>
            <a:r>
              <a:rPr lang="en-US" sz="2000" dirty="0" smtClean="0"/>
              <a:t>war.</a:t>
            </a:r>
          </a:p>
          <a:p>
            <a:r>
              <a:rPr lang="en-US" sz="2000" dirty="0"/>
              <a:t>North Vietnam achieved a strategic victory with the </a:t>
            </a:r>
            <a:r>
              <a:rPr lang="en-US" sz="2000" dirty="0" err="1"/>
              <a:t>Tet</a:t>
            </a:r>
            <a:r>
              <a:rPr lang="en-US" sz="2000" dirty="0"/>
              <a:t> </a:t>
            </a:r>
            <a:r>
              <a:rPr lang="en-US" sz="2000" dirty="0" smtClean="0"/>
              <a:t>Offensive.</a:t>
            </a:r>
            <a:endParaRPr lang="en-US" sz="2000" dirty="0"/>
          </a:p>
        </p:txBody>
      </p:sp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4114800"/>
            <a:ext cx="4495801" cy="2743200"/>
          </a:xfrm>
          <a:prstGeom prst="rect">
            <a:avLst/>
          </a:prstGeom>
        </p:spPr>
      </p:pic>
      <p:pic>
        <p:nvPicPr>
          <p:cNvPr id="5" name="Picture 4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70991" y="4114800"/>
            <a:ext cx="4673009" cy="2743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412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Vietnam War</vt:lpstr>
      <vt:lpstr>What was it?</vt:lpstr>
      <vt:lpstr>Vietnam Weapons</vt:lpstr>
      <vt:lpstr>The Battle of Ap Bac</vt:lpstr>
      <vt:lpstr>The Battle of  Ia Drang Valley</vt:lpstr>
      <vt:lpstr>Battle of Khe Sanh</vt:lpstr>
      <vt:lpstr>The Tet Offensive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Vietnam War</dc:title>
  <dc:creator>16sholmes</dc:creator>
  <cp:lastModifiedBy>dhoward</cp:lastModifiedBy>
  <cp:revision>9</cp:revision>
  <dcterms:created xsi:type="dcterms:W3CDTF">2014-05-09T12:32:34Z</dcterms:created>
  <dcterms:modified xsi:type="dcterms:W3CDTF">2014-05-14T15:47:40Z</dcterms:modified>
</cp:coreProperties>
</file>